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538" r:id="rId3"/>
    <p:sldId id="539" r:id="rId4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7" r:id="rId29"/>
    <p:sldId id="568" r:id="rId30"/>
    <p:sldId id="571" r:id="rId31"/>
    <p:sldId id="569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二字元煜臣拙宋简" panose="02010604000000000000" pitchFamily="2" charset="-122"/>
      <p:regular r:id="rId37"/>
    </p:embeddedFont>
    <p:embeddedFont>
      <p:font typeface="腾祥嘉丽准粗圆简" panose="01010104010101010101" pitchFamily="2" charset="-122"/>
      <p:regular r:id="rId38"/>
    </p:embeddedFont>
    <p:embeddedFont>
      <p:font typeface="潮字社国风冉宋简-闪" panose="02010604000000000000" pitchFamily="2" charset="-122"/>
      <p:regular r:id="rId39"/>
    </p:embeddedFont>
    <p:embeddedFont>
      <p:font typeface="Aa语文老师的字 (非商业使用)" panose="02010600010101010101" pitchFamily="2" charset="-122"/>
      <p:regular r:id="rId40"/>
    </p:embeddedFont>
    <p:embeddedFont>
      <p:font typeface="二字元濑户淘气黑体-闪" panose="02020300000000000000" pitchFamily="18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B30"/>
    <a:srgbClr val="2F5597"/>
    <a:srgbClr val="CA4116"/>
    <a:srgbClr val="FF5757"/>
    <a:srgbClr val="FFB3AB"/>
    <a:srgbClr val="BD7A57"/>
    <a:srgbClr val="D91F06"/>
    <a:srgbClr val="BC9F92"/>
    <a:srgbClr val="68B6DD"/>
    <a:srgbClr val="B4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89128" autoAdjust="0"/>
  </p:normalViewPr>
  <p:slideViewPr>
    <p:cSldViewPr snapToGrid="0">
      <p:cViewPr varScale="1">
        <p:scale>
          <a:sx n="67" d="100"/>
          <a:sy n="67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4.xml"/><Relationship Id="rId7" Type="http://schemas.openxmlformats.org/officeDocument/2006/relationships/image" Target="../media/image3.emf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0" Type="http://schemas.openxmlformats.org/officeDocument/2006/relationships/tags" Target="../tags/tag25.xml"/><Relationship Id="rId4" Type="http://schemas.openxmlformats.org/officeDocument/2006/relationships/tags" Target="../tags/tag2.xml"/><Relationship Id="rId39" Type="http://schemas.openxmlformats.org/officeDocument/2006/relationships/tags" Target="../tags/tag24.xml"/><Relationship Id="rId38" Type="http://schemas.openxmlformats.org/officeDocument/2006/relationships/tags" Target="../tags/tag23.xml"/><Relationship Id="rId37" Type="http://schemas.openxmlformats.org/officeDocument/2006/relationships/tags" Target="../tags/tag22.xml"/><Relationship Id="rId36" Type="http://schemas.openxmlformats.org/officeDocument/2006/relationships/image" Target="../media/image14.png"/><Relationship Id="rId35" Type="http://schemas.openxmlformats.org/officeDocument/2006/relationships/tags" Target="../tags/tag21.xml"/><Relationship Id="rId34" Type="http://schemas.openxmlformats.org/officeDocument/2006/relationships/image" Target="../media/image13.emf"/><Relationship Id="rId33" Type="http://schemas.openxmlformats.org/officeDocument/2006/relationships/tags" Target="../tags/tag20.xml"/><Relationship Id="rId32" Type="http://schemas.openxmlformats.org/officeDocument/2006/relationships/tags" Target="../tags/tag19.xml"/><Relationship Id="rId31" Type="http://schemas.openxmlformats.org/officeDocument/2006/relationships/tags" Target="../tags/tag18.xml"/><Relationship Id="rId30" Type="http://schemas.openxmlformats.org/officeDocument/2006/relationships/tags" Target="../tags/tag17.xml"/><Relationship Id="rId3" Type="http://schemas.openxmlformats.org/officeDocument/2006/relationships/image" Target="../media/image1.png"/><Relationship Id="rId29" Type="http://schemas.openxmlformats.org/officeDocument/2006/relationships/tags" Target="../tags/tag16.xml"/><Relationship Id="rId28" Type="http://schemas.openxmlformats.org/officeDocument/2006/relationships/image" Target="../media/image12.emf"/><Relationship Id="rId27" Type="http://schemas.openxmlformats.org/officeDocument/2006/relationships/tags" Target="../tags/tag15.xml"/><Relationship Id="rId26" Type="http://schemas.openxmlformats.org/officeDocument/2006/relationships/image" Target="../media/image11.png"/><Relationship Id="rId25" Type="http://schemas.openxmlformats.org/officeDocument/2006/relationships/tags" Target="../tags/tag14.xml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tags" Target="../tags/tag11.xml"/><Relationship Id="rId21" Type="http://schemas.openxmlformats.org/officeDocument/2006/relationships/image" Target="../media/image10.emf"/><Relationship Id="rId20" Type="http://schemas.openxmlformats.org/officeDocument/2006/relationships/tags" Target="../tags/tag10.xml"/><Relationship Id="rId2" Type="http://schemas.openxmlformats.org/officeDocument/2006/relationships/tags" Target="../tags/tag1.xml"/><Relationship Id="rId19" Type="http://schemas.openxmlformats.org/officeDocument/2006/relationships/image" Target="../media/image9.emf"/><Relationship Id="rId18" Type="http://schemas.openxmlformats.org/officeDocument/2006/relationships/tags" Target="../tags/tag9.xml"/><Relationship Id="rId17" Type="http://schemas.openxmlformats.org/officeDocument/2006/relationships/image" Target="../media/image8.emf"/><Relationship Id="rId16" Type="http://schemas.openxmlformats.org/officeDocument/2006/relationships/tags" Target="../tags/tag8.xml"/><Relationship Id="rId15" Type="http://schemas.openxmlformats.org/officeDocument/2006/relationships/image" Target="../media/image7.emf"/><Relationship Id="rId14" Type="http://schemas.openxmlformats.org/officeDocument/2006/relationships/tags" Target="../tags/tag7.xml"/><Relationship Id="rId13" Type="http://schemas.openxmlformats.org/officeDocument/2006/relationships/image" Target="../media/image6.emf"/><Relationship Id="rId12" Type="http://schemas.openxmlformats.org/officeDocument/2006/relationships/tags" Target="../tags/tag6.xml"/><Relationship Id="rId11" Type="http://schemas.openxmlformats.org/officeDocument/2006/relationships/image" Target="../media/image5.emf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92.xml"/><Relationship Id="rId7" Type="http://schemas.openxmlformats.org/officeDocument/2006/relationships/image" Target="../media/image3.emf"/><Relationship Id="rId6" Type="http://schemas.openxmlformats.org/officeDocument/2006/relationships/tags" Target="../tags/tag91.xml"/><Relationship Id="rId5" Type="http://schemas.openxmlformats.org/officeDocument/2006/relationships/image" Target="../media/image2.png"/><Relationship Id="rId40" Type="http://schemas.openxmlformats.org/officeDocument/2006/relationships/tags" Target="../tags/tag113.xml"/><Relationship Id="rId4" Type="http://schemas.openxmlformats.org/officeDocument/2006/relationships/tags" Target="../tags/tag90.xml"/><Relationship Id="rId39" Type="http://schemas.openxmlformats.org/officeDocument/2006/relationships/tags" Target="../tags/tag112.xml"/><Relationship Id="rId38" Type="http://schemas.openxmlformats.org/officeDocument/2006/relationships/tags" Target="../tags/tag111.xml"/><Relationship Id="rId37" Type="http://schemas.openxmlformats.org/officeDocument/2006/relationships/tags" Target="../tags/tag110.xml"/><Relationship Id="rId36" Type="http://schemas.openxmlformats.org/officeDocument/2006/relationships/image" Target="../media/image14.png"/><Relationship Id="rId35" Type="http://schemas.openxmlformats.org/officeDocument/2006/relationships/tags" Target="../tags/tag109.xml"/><Relationship Id="rId34" Type="http://schemas.openxmlformats.org/officeDocument/2006/relationships/image" Target="../media/image13.emf"/><Relationship Id="rId33" Type="http://schemas.openxmlformats.org/officeDocument/2006/relationships/tags" Target="../tags/tag108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image" Target="../media/image1.png"/><Relationship Id="rId29" Type="http://schemas.openxmlformats.org/officeDocument/2006/relationships/tags" Target="../tags/tag104.xml"/><Relationship Id="rId28" Type="http://schemas.openxmlformats.org/officeDocument/2006/relationships/image" Target="../media/image12.emf"/><Relationship Id="rId27" Type="http://schemas.openxmlformats.org/officeDocument/2006/relationships/tags" Target="../tags/tag103.xml"/><Relationship Id="rId26" Type="http://schemas.openxmlformats.org/officeDocument/2006/relationships/image" Target="../media/image11.png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image" Target="../media/image10.emf"/><Relationship Id="rId20" Type="http://schemas.openxmlformats.org/officeDocument/2006/relationships/tags" Target="../tags/tag98.xml"/><Relationship Id="rId2" Type="http://schemas.openxmlformats.org/officeDocument/2006/relationships/tags" Target="../tags/tag89.xml"/><Relationship Id="rId19" Type="http://schemas.openxmlformats.org/officeDocument/2006/relationships/image" Target="../media/image9.emf"/><Relationship Id="rId18" Type="http://schemas.openxmlformats.org/officeDocument/2006/relationships/tags" Target="../tags/tag97.xml"/><Relationship Id="rId17" Type="http://schemas.openxmlformats.org/officeDocument/2006/relationships/image" Target="../media/image8.emf"/><Relationship Id="rId16" Type="http://schemas.openxmlformats.org/officeDocument/2006/relationships/tags" Target="../tags/tag96.xml"/><Relationship Id="rId15" Type="http://schemas.openxmlformats.org/officeDocument/2006/relationships/image" Target="../media/image7.emf"/><Relationship Id="rId14" Type="http://schemas.openxmlformats.org/officeDocument/2006/relationships/tags" Target="../tags/tag95.xml"/><Relationship Id="rId13" Type="http://schemas.openxmlformats.org/officeDocument/2006/relationships/image" Target="../media/image6.emf"/><Relationship Id="rId12" Type="http://schemas.openxmlformats.org/officeDocument/2006/relationships/tags" Target="../tags/tag94.xml"/><Relationship Id="rId11" Type="http://schemas.openxmlformats.org/officeDocument/2006/relationships/image" Target="../media/image5.emf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4.xml"/><Relationship Id="rId7" Type="http://schemas.openxmlformats.org/officeDocument/2006/relationships/image" Target="../media/image16.png"/><Relationship Id="rId6" Type="http://schemas.openxmlformats.org/officeDocument/2006/relationships/tags" Target="../tags/tag33.xml"/><Relationship Id="rId5" Type="http://schemas.openxmlformats.org/officeDocument/2006/relationships/image" Target="../media/image9.emf"/><Relationship Id="rId4" Type="http://schemas.openxmlformats.org/officeDocument/2006/relationships/tags" Target="../tags/tag32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image" Target="../media/image19.emf"/><Relationship Id="rId30" Type="http://schemas.openxmlformats.org/officeDocument/2006/relationships/tags" Target="../tags/tag47.xml"/><Relationship Id="rId3" Type="http://schemas.openxmlformats.org/officeDocument/2006/relationships/image" Target="../media/image15.png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image" Target="../media/image10.emf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image" Target="../media/image13.emf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image" Target="../media/image8.emf"/><Relationship Id="rId20" Type="http://schemas.openxmlformats.org/officeDocument/2006/relationships/tags" Target="../tags/tag40.xml"/><Relationship Id="rId2" Type="http://schemas.openxmlformats.org/officeDocument/2006/relationships/tags" Target="../tags/tag31.xml"/><Relationship Id="rId19" Type="http://schemas.openxmlformats.org/officeDocument/2006/relationships/image" Target="../media/image7.emf"/><Relationship Id="rId18" Type="http://schemas.openxmlformats.org/officeDocument/2006/relationships/tags" Target="../tags/tag39.xml"/><Relationship Id="rId17" Type="http://schemas.openxmlformats.org/officeDocument/2006/relationships/image" Target="../media/image6.emf"/><Relationship Id="rId16" Type="http://schemas.openxmlformats.org/officeDocument/2006/relationships/tags" Target="../tags/tag38.xml"/><Relationship Id="rId15" Type="http://schemas.openxmlformats.org/officeDocument/2006/relationships/image" Target="../media/image5.emf"/><Relationship Id="rId14" Type="http://schemas.openxmlformats.org/officeDocument/2006/relationships/tags" Target="../tags/tag37.xml"/><Relationship Id="rId13" Type="http://schemas.openxmlformats.org/officeDocument/2006/relationships/image" Target="../media/image4.emf"/><Relationship Id="rId12" Type="http://schemas.openxmlformats.org/officeDocument/2006/relationships/tags" Target="../tags/tag36.xml"/><Relationship Id="rId11" Type="http://schemas.openxmlformats.org/officeDocument/2006/relationships/image" Target="../media/image18.png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0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9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screen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screen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screen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7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2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20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../media/image52.emf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10.emf"/><Relationship Id="rId4" Type="http://schemas.openxmlformats.org/officeDocument/2006/relationships/tags" Target="../tags/tag145.xml"/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9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0.png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image" Target="../media/image52.emf"/><Relationship Id="rId4" Type="http://schemas.openxmlformats.org/officeDocument/2006/relationships/tags" Target="../tags/tag151.xml"/><Relationship Id="rId3" Type="http://schemas.openxmlformats.org/officeDocument/2006/relationships/image" Target="../media/image10.emf"/><Relationship Id="rId2" Type="http://schemas.openxmlformats.org/officeDocument/2006/relationships/tags" Target="../tags/tag150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4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image" Target="../media/image52.emf"/><Relationship Id="rId4" Type="http://schemas.openxmlformats.org/officeDocument/2006/relationships/tags" Target="../tags/tag155.xml"/><Relationship Id="rId3" Type="http://schemas.openxmlformats.org/officeDocument/2006/relationships/image" Target="../media/image10.emf"/><Relationship Id="rId2" Type="http://schemas.openxmlformats.org/officeDocument/2006/relationships/tags" Target="../tags/tag154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55.png"/><Relationship Id="rId7" Type="http://schemas.openxmlformats.org/officeDocument/2006/relationships/tags" Target="../tags/tag161.xml"/><Relationship Id="rId6" Type="http://schemas.openxmlformats.org/officeDocument/2006/relationships/image" Target="../media/image52.emf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image" Target="../media/image10.emf"/><Relationship Id="rId2" Type="http://schemas.openxmlformats.org/officeDocument/2006/relationships/tags" Target="../tags/tag15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image" Target="../media/image49.png"/><Relationship Id="rId7" Type="http://schemas.openxmlformats.org/officeDocument/2006/relationships/tags" Target="../tags/tag165.xml"/><Relationship Id="rId6" Type="http://schemas.openxmlformats.org/officeDocument/2006/relationships/image" Target="../media/image52.emf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10.emf"/><Relationship Id="rId2" Type="http://schemas.openxmlformats.org/officeDocument/2006/relationships/tags" Target="../tags/tag16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50.png"/><Relationship Id="rId7" Type="http://schemas.openxmlformats.org/officeDocument/2006/relationships/image" Target="../media/image2.svg"/><Relationship Id="rId6" Type="http://schemas.openxmlformats.org/officeDocument/2006/relationships/image" Target="../media/image61.png"/><Relationship Id="rId5" Type="http://schemas.openxmlformats.org/officeDocument/2006/relationships/image" Target="../media/image1.svg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2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image" Target="../media/image15.png"/><Relationship Id="rId7" Type="http://schemas.openxmlformats.org/officeDocument/2006/relationships/tags" Target="../tags/tag124.xml"/><Relationship Id="rId6" Type="http://schemas.openxmlformats.org/officeDocument/2006/relationships/image" Target="../media/image18.png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38.xml"/><Relationship Id="rId30" Type="http://schemas.openxmlformats.org/officeDocument/2006/relationships/image" Target="../media/image28.png"/><Relationship Id="rId3" Type="http://schemas.openxmlformats.org/officeDocument/2006/relationships/tags" Target="../tags/tag122.xml"/><Relationship Id="rId29" Type="http://schemas.openxmlformats.org/officeDocument/2006/relationships/image" Target="../media/image27.png"/><Relationship Id="rId28" Type="http://schemas.openxmlformats.org/officeDocument/2006/relationships/image" Target="../media/image26.png"/><Relationship Id="rId27" Type="http://schemas.openxmlformats.org/officeDocument/2006/relationships/tags" Target="../tags/tag137.xml"/><Relationship Id="rId26" Type="http://schemas.openxmlformats.org/officeDocument/2006/relationships/image" Target="../media/image25.emf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image" Target="../media/image24.emf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image" Target="../media/image23.emf"/><Relationship Id="rId2" Type="http://schemas.openxmlformats.org/officeDocument/2006/relationships/image" Target="../media/image1.png"/><Relationship Id="rId19" Type="http://schemas.openxmlformats.org/officeDocument/2006/relationships/tags" Target="../tags/tag132.xml"/><Relationship Id="rId18" Type="http://schemas.openxmlformats.org/officeDocument/2006/relationships/image" Target="../media/image19.emf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image" Target="../media/image10.emf"/><Relationship Id="rId11" Type="http://schemas.openxmlformats.org/officeDocument/2006/relationships/tags" Target="../tags/tag126.xml"/><Relationship Id="rId10" Type="http://schemas.openxmlformats.org/officeDocument/2006/relationships/image" Target="../media/image9.emf"/><Relationship Id="rId1" Type="http://schemas.openxmlformats.org/officeDocument/2006/relationships/tags" Target="../tags/tag12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10.emf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9.emf"/><Relationship Id="rId2" Type="http://schemas.openxmlformats.org/officeDocument/2006/relationships/tags" Target="../tags/tag166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75.xml"/><Relationship Id="rId7" Type="http://schemas.openxmlformats.org/officeDocument/2006/relationships/image" Target="../media/image5.emf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11.png"/><Relationship Id="rId3" Type="http://schemas.openxmlformats.org/officeDocument/2006/relationships/tags" Target="../tags/tag172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86.xml"/><Relationship Id="rId25" Type="http://schemas.openxmlformats.org/officeDocument/2006/relationships/image" Target="../media/image68.png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image" Target="../media/image52.emf"/><Relationship Id="rId21" Type="http://schemas.openxmlformats.org/officeDocument/2006/relationships/tags" Target="../tags/tag183.xml"/><Relationship Id="rId20" Type="http://schemas.openxmlformats.org/officeDocument/2006/relationships/image" Target="../media/image67.emf"/><Relationship Id="rId2" Type="http://schemas.openxmlformats.org/officeDocument/2006/relationships/image" Target="../media/image65.emf"/><Relationship Id="rId19" Type="http://schemas.openxmlformats.org/officeDocument/2006/relationships/tags" Target="../tags/tag182.xml"/><Relationship Id="rId18" Type="http://schemas.openxmlformats.org/officeDocument/2006/relationships/image" Target="../media/image66.emf"/><Relationship Id="rId17" Type="http://schemas.openxmlformats.org/officeDocument/2006/relationships/tags" Target="../tags/tag181.xml"/><Relationship Id="rId16" Type="http://schemas.openxmlformats.org/officeDocument/2006/relationships/image" Target="../media/image13.emf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image" Target="../media/image10.emf"/><Relationship Id="rId10" Type="http://schemas.openxmlformats.org/officeDocument/2006/relationships/tags" Target="../tags/tag176.xml"/><Relationship Id="rId1" Type="http://schemas.openxmlformats.org/officeDocument/2006/relationships/tags" Target="../tags/tag17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191.xml"/><Relationship Id="rId7" Type="http://schemas.openxmlformats.org/officeDocument/2006/relationships/image" Target="../media/image67.emf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25.emf"/><Relationship Id="rId3" Type="http://schemas.openxmlformats.org/officeDocument/2006/relationships/tags" Target="../tags/tag188.xml"/><Relationship Id="rId2" Type="http://schemas.openxmlformats.org/officeDocument/2006/relationships/image" Target="../media/image65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97.xml"/><Relationship Id="rId17" Type="http://schemas.openxmlformats.org/officeDocument/2006/relationships/image" Target="../media/image13.emf"/><Relationship Id="rId16" Type="http://schemas.openxmlformats.org/officeDocument/2006/relationships/tags" Target="../tags/tag196.xml"/><Relationship Id="rId15" Type="http://schemas.openxmlformats.org/officeDocument/2006/relationships/image" Target="../media/image66.emf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image" Target="../media/image10.emf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tags" Target="../tags/tag202.xml"/><Relationship Id="rId7" Type="http://schemas.openxmlformats.org/officeDocument/2006/relationships/image" Target="../media/image67.emf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25.emf"/><Relationship Id="rId3" Type="http://schemas.openxmlformats.org/officeDocument/2006/relationships/tags" Target="../tags/tag199.xml"/><Relationship Id="rId2" Type="http://schemas.openxmlformats.org/officeDocument/2006/relationships/image" Target="../media/image65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08.xml"/><Relationship Id="rId17" Type="http://schemas.openxmlformats.org/officeDocument/2006/relationships/image" Target="../media/image13.emf"/><Relationship Id="rId16" Type="http://schemas.openxmlformats.org/officeDocument/2006/relationships/tags" Target="../tags/tag207.xml"/><Relationship Id="rId15" Type="http://schemas.openxmlformats.org/officeDocument/2006/relationships/image" Target="../media/image66.emf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image" Target="../media/image10.emf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tags" Target="../tags/tag1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image" Target="../media/image10.emf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image" Target="../media/image9.emf"/><Relationship Id="rId2" Type="http://schemas.openxmlformats.org/officeDocument/2006/relationships/tags" Target="../tags/tag140.xml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4220" y="6363970"/>
            <a:ext cx="113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加油</a:t>
            </a:r>
            <a:endParaRPr lang="zh-CN" altLang="en-US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793" y="1196132"/>
            <a:ext cx="3237257" cy="185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344" y="980943"/>
            <a:ext cx="3401863" cy="304826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考点二：七七事变与全民族抗战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8" y="956338"/>
            <a:ext cx="6256842" cy="590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年前的北京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七七事变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卢沟桥事变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）概况：日本借口士兵失踪，要求进宛平城搜查，被拘后炮轰我军驻地，中国守军奋起抵抗。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）影响：标志着            的开始。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平津保卫战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）英雄人物：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月底，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北平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、天津相继失陷。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抗日民族统一战线的正式建立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）背景：国共两党分别发表声明，抗议日本侵略，表明抗战立场。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4251" y="-906040"/>
            <a:ext cx="6256842" cy="470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）军事合作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9520" y="1887132"/>
            <a:ext cx="2363020" cy="5013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中国工农红军主力</a:t>
            </a:r>
            <a:endParaRPr lang="zh-CN" altLang="en-US" sz="12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19520" y="2858719"/>
            <a:ext cx="2363020" cy="4349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南方八省游击队</a:t>
            </a:r>
            <a:endParaRPr lang="zh-CN" altLang="en-US" sz="1200" dirty="0">
              <a:solidFill>
                <a:schemeClr val="bg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箭头: 右 9"/>
          <p:cNvSpPr/>
          <p:nvPr/>
        </p:nvSpPr>
        <p:spPr>
          <a:xfrm>
            <a:off x="8682540" y="2018304"/>
            <a:ext cx="385269" cy="33334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1" name="图片 10" descr="3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21" y="1743850"/>
            <a:ext cx="1328877" cy="81010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箭头: 右 11"/>
          <p:cNvSpPr/>
          <p:nvPr/>
        </p:nvSpPr>
        <p:spPr>
          <a:xfrm>
            <a:off x="8677403" y="2858719"/>
            <a:ext cx="385269" cy="33334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3" name="图片 12" descr="3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005" y="2553954"/>
            <a:ext cx="1328877" cy="810104"/>
          </a:xfrm>
          <a:prstGeom prst="rect">
            <a:avLst/>
          </a:prstGeom>
          <a:ln w="76200">
            <a:noFill/>
          </a:ln>
        </p:spPr>
      </p:pic>
      <p:pic>
        <p:nvPicPr>
          <p:cNvPr id="14" name="图片 13" descr="27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529" y="164912"/>
            <a:ext cx="1556844" cy="1774007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图片 14" descr="28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3413" y="140199"/>
            <a:ext cx="1701808" cy="1878105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椭圆 15"/>
          <p:cNvSpPr/>
          <p:nvPr/>
        </p:nvSpPr>
        <p:spPr>
          <a:xfrm>
            <a:off x="9289442" y="1497662"/>
            <a:ext cx="959921" cy="453045"/>
          </a:xfrm>
          <a:prstGeom prst="ellipse">
            <a:avLst/>
          </a:prstGeom>
          <a:solidFill>
            <a:schemeClr val="tx1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朱德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750485" y="1602766"/>
            <a:ext cx="1011106" cy="400050"/>
          </a:xfrm>
          <a:prstGeom prst="ellipse">
            <a:avLst/>
          </a:prstGeom>
          <a:solidFill>
            <a:schemeClr val="tx1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彭德怀</a:t>
            </a:r>
            <a:endParaRPr lang="zh-CN" altLang="en-US" sz="16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8" name="图片 17" descr="29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198" y="2298267"/>
            <a:ext cx="1673895" cy="1658920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椭圆 18"/>
          <p:cNvSpPr/>
          <p:nvPr/>
        </p:nvSpPr>
        <p:spPr>
          <a:xfrm>
            <a:off x="10847613" y="3607469"/>
            <a:ext cx="1013063" cy="333247"/>
          </a:xfrm>
          <a:prstGeom prst="ellipse">
            <a:avLst/>
          </a:prstGeom>
          <a:solidFill>
            <a:schemeClr val="tx1">
              <a:alpha val="7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叶挺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64231" y="4870963"/>
            <a:ext cx="6036725" cy="1953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）政治合作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A.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9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月，国民党公开发表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B.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影响：标志着以国共合作为主体的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         建立。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流程图: 终止 20"/>
          <p:cNvSpPr/>
          <p:nvPr/>
        </p:nvSpPr>
        <p:spPr>
          <a:xfrm>
            <a:off x="9193366" y="1553390"/>
            <a:ext cx="1148022" cy="258110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总指挥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10560452" y="1531950"/>
            <a:ext cx="1401503" cy="240628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副总指挥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10819872" y="3590998"/>
            <a:ext cx="1148022" cy="258110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军长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6033489" y="1056374"/>
            <a:ext cx="40789" cy="580162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/>
          <p:cNvSpPr/>
          <p:nvPr/>
        </p:nvSpPr>
        <p:spPr>
          <a:xfrm flipV="1">
            <a:off x="2087608" y="2577726"/>
            <a:ext cx="282983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flipV="1">
            <a:off x="2237879" y="3957187"/>
            <a:ext cx="159244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 flipV="1">
            <a:off x="1852610" y="4916682"/>
            <a:ext cx="2546521" cy="7498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V="1">
            <a:off x="10453335" y="5588272"/>
            <a:ext cx="1465390" cy="6154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 flipV="1">
            <a:off x="7284633" y="5588272"/>
            <a:ext cx="792567" cy="6154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flipV="1">
            <a:off x="7294347" y="6529272"/>
            <a:ext cx="2550693" cy="6154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995583" y="2170468"/>
            <a:ext cx="3168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1937.7.7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北平卢沟桥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84995" y="3570008"/>
            <a:ext cx="1926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80128" y="4569438"/>
            <a:ext cx="2829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赵登禹、佟麟阁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50993" y="5249710"/>
            <a:ext cx="1023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179168" y="5234432"/>
            <a:ext cx="2070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国共合作宣言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58678" y="6147622"/>
            <a:ext cx="29689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</a:t>
            </a:r>
            <a:r>
              <a:rPr lang="zh-CN" altLang="en-US" sz="20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正式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8" name="对话气泡: 圆角矩形 37"/>
          <p:cNvSpPr/>
          <p:nvPr/>
        </p:nvSpPr>
        <p:spPr>
          <a:xfrm>
            <a:off x="3294439" y="2943112"/>
            <a:ext cx="2431041" cy="571692"/>
          </a:xfrm>
          <a:prstGeom prst="wedgeRoundRectCallout">
            <a:avLst>
              <a:gd name="adj1" fmla="val -35519"/>
              <a:gd name="adj2" fmla="val 7064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全民族抗战时间：</a:t>
            </a:r>
            <a:r>
              <a:rPr lang="en-US" altLang="zh-CN" b="1" dirty="0"/>
              <a:t>1937-1945</a:t>
            </a:r>
            <a:endParaRPr lang="zh-CN" altLang="en-US" b="1" dirty="0"/>
          </a:p>
        </p:txBody>
      </p:sp>
      <p:sp>
        <p:nvSpPr>
          <p:cNvPr id="39" name="对话气泡: 圆角矩形 38"/>
          <p:cNvSpPr/>
          <p:nvPr/>
        </p:nvSpPr>
        <p:spPr>
          <a:xfrm>
            <a:off x="10369942" y="4618524"/>
            <a:ext cx="1920389" cy="571692"/>
          </a:xfrm>
          <a:prstGeom prst="wedgeRoundRectCallout">
            <a:avLst>
              <a:gd name="adj1" fmla="val -23310"/>
              <a:gd name="adj2" fmla="val 74196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第二次国共合作</a:t>
            </a:r>
            <a:endParaRPr lang="zh-CN" altLang="en-US" b="1" dirty="0"/>
          </a:p>
        </p:txBody>
      </p:sp>
      <p:sp>
        <p:nvSpPr>
          <p:cNvPr id="40" name="矩形 39"/>
          <p:cNvSpPr/>
          <p:nvPr/>
        </p:nvSpPr>
        <p:spPr>
          <a:xfrm>
            <a:off x="7240657" y="3895714"/>
            <a:ext cx="2639449" cy="7298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西安事变初步建立抗日民族统一战线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41" name="箭头: 右 40"/>
          <p:cNvSpPr/>
          <p:nvPr/>
        </p:nvSpPr>
        <p:spPr>
          <a:xfrm rot="5400000">
            <a:off x="7737326" y="5211939"/>
            <a:ext cx="1627297" cy="45452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42" name="对话气泡: 圆角矩形 41"/>
          <p:cNvSpPr/>
          <p:nvPr/>
        </p:nvSpPr>
        <p:spPr>
          <a:xfrm>
            <a:off x="3294439" y="4114124"/>
            <a:ext cx="2683233" cy="806062"/>
          </a:xfrm>
          <a:prstGeom prst="wedgeRoundRectCallout">
            <a:avLst>
              <a:gd name="adj1" fmla="val -35519"/>
              <a:gd name="adj2" fmla="val 7064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近代历史上，北京城第三次被外国列强侵占。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8" grpId="0" animBg="1"/>
      <p:bldP spid="9" grpId="0" animBg="1"/>
      <p:bldP spid="10" grpId="0" animBg="1"/>
      <p:bldP spid="12" grpId="0" animBg="1"/>
      <p:bldP spid="16" grpId="0" animBg="1"/>
      <p:bldP spid="17" grpId="0" animBg="1"/>
      <p:bldP spid="19" grpId="0" animBg="1"/>
      <p:bldP spid="20" grpId="0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考点二：七七事变与全民族抗战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28801"/>
            <a:ext cx="6725920" cy="6625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年的上海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淞沪会战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1937.8-1937.11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）爆发：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）抗战英雄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宝山保卫战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四行仓库保卫战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1937.11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     失陷，会战结束。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）影响：打破了                 的迷梦，激发了全国人民的斗志。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年前的南京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南京大屠杀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，日军攻陷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国民政府由南京迁往重庆，把    作为战时的陪都。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4565" y="1120952"/>
            <a:ext cx="5452445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日军占领南京后，屠杀手无寸铁的中国军民和放下武器的士兵达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6644565" y="1056374"/>
            <a:ext cx="40789" cy="580162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59140" y="1948181"/>
            <a:ext cx="2829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1937.8.13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（八一三事变）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408715" y="2329717"/>
            <a:ext cx="282983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408715" y="3352800"/>
            <a:ext cx="1283685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4662360" y="3324858"/>
            <a:ext cx="1431110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2548083" y="3742104"/>
            <a:ext cx="60136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2334166" y="4180573"/>
            <a:ext cx="2054806" cy="7138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62678" y="6225163"/>
            <a:ext cx="1769850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3131188" y="6202302"/>
            <a:ext cx="53657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3361569" y="6703882"/>
            <a:ext cx="53657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8754917" y="2064775"/>
            <a:ext cx="13743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91536" y="2956180"/>
            <a:ext cx="105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姚子青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49641" y="2966293"/>
            <a:ext cx="105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谢晋元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95554" y="3382620"/>
            <a:ext cx="856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上海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46653" y="3826439"/>
            <a:ext cx="2829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个月灭亡中国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173772" y="5838912"/>
            <a:ext cx="2330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12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13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23455" y="6312836"/>
            <a:ext cx="81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重庆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85341" y="5853695"/>
            <a:ext cx="81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10415" y="1691956"/>
            <a:ext cx="1723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30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万人以上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90" y="1451156"/>
            <a:ext cx="620518" cy="62051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56" y="1462357"/>
            <a:ext cx="620518" cy="6205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269" y="1489976"/>
            <a:ext cx="620518" cy="620518"/>
          </a:xfrm>
          <a:prstGeom prst="rect">
            <a:avLst/>
          </a:prstGeom>
        </p:spPr>
      </p:pic>
      <p:sp>
        <p:nvSpPr>
          <p:cNvPr id="32" name="对话气泡: 圆角矩形 31"/>
          <p:cNvSpPr/>
          <p:nvPr/>
        </p:nvSpPr>
        <p:spPr>
          <a:xfrm>
            <a:off x="2273064" y="5271598"/>
            <a:ext cx="3470662" cy="571692"/>
          </a:xfrm>
          <a:prstGeom prst="wedgeRoundRectCallout">
            <a:avLst>
              <a:gd name="adj1" fmla="val -72625"/>
              <a:gd name="adj2" fmla="val 6531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南京大屠杀死难者国家公祭日</a:t>
            </a:r>
            <a:endParaRPr lang="zh-CN" altLang="en-US" b="1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6627429" y="4439035"/>
            <a:ext cx="3890863" cy="248836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610415" y="4492768"/>
            <a:ext cx="3280137" cy="1855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教训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勿忘国耻，振兴中华！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59275" y="2215189"/>
            <a:ext cx="2623023" cy="407552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如何发展中日关系？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878449" y="2796324"/>
            <a:ext cx="48053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zh-CN" altLang="en-US" sz="2000" i="0" spc="25" dirty="0">
                <a:solidFill>
                  <a:schemeClr val="accent1"/>
                </a:solidFill>
                <a:effectLst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cs typeface="Times New Roman" panose="02020603050405020304" pitchFamily="18" charset="0"/>
              </a:rPr>
              <a:t>日本要正视历史，吸取教训，走和平发展的道路。</a:t>
            </a:r>
            <a:endParaRPr lang="en-US" altLang="zh-CN" sz="2000" i="0" spc="25" dirty="0">
              <a:solidFill>
                <a:schemeClr val="accent1"/>
              </a:solidFill>
              <a:effectLst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zh-CN" altLang="en-US" sz="2000" i="0" spc="25" dirty="0">
                <a:solidFill>
                  <a:schemeClr val="accent1"/>
                </a:solidFill>
                <a:effectLst/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cs typeface="Times New Roman" panose="02020603050405020304" pitchFamily="18" charset="0"/>
              </a:rPr>
              <a:t>我们应牢记历史，肩负责任，开创未来，谋求中日关系健康发展。</a:t>
            </a:r>
            <a:endParaRPr lang="zh-CN" altLang="en-US" sz="2000" dirty="0">
              <a:solidFill>
                <a:schemeClr val="accent1"/>
              </a:solidFill>
              <a:effectLst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2" grpId="0" animBg="1"/>
      <p:bldP spid="34" grpId="0" animBg="1"/>
      <p:bldP spid="35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红色小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106" y="4782985"/>
            <a:ext cx="1466919" cy="2075015"/>
          </a:xfrm>
          <a:prstGeom prst="rect">
            <a:avLst/>
          </a:prstGeom>
        </p:spPr>
      </p:pic>
      <p:pic>
        <p:nvPicPr>
          <p:cNvPr id="8" name="图片 7" descr="蓝色小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15" y="4782985"/>
            <a:ext cx="1466919" cy="2075015"/>
          </a:xfrm>
          <a:prstGeom prst="rect">
            <a:avLst/>
          </a:prstGeom>
        </p:spPr>
      </p:pic>
      <p:sp>
        <p:nvSpPr>
          <p:cNvPr id="9" name="星形: 六角 8"/>
          <p:cNvSpPr/>
          <p:nvPr/>
        </p:nvSpPr>
        <p:spPr>
          <a:xfrm>
            <a:off x="5105040" y="2297827"/>
            <a:ext cx="1844748" cy="1929039"/>
          </a:xfrm>
          <a:prstGeom prst="star6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中国</a:t>
            </a:r>
            <a:endParaRPr lang="en-US" altLang="zh-CN" sz="2800" b="1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战场</a:t>
            </a:r>
            <a:endParaRPr lang="zh-CN" altLang="en-US" sz="2800" b="1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Freeform 528"/>
          <p:cNvSpPr>
            <a:spLocks noEditPoints="1"/>
          </p:cNvSpPr>
          <p:nvPr/>
        </p:nvSpPr>
        <p:spPr bwMode="auto">
          <a:xfrm>
            <a:off x="116434" y="510827"/>
            <a:ext cx="5195795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1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2" name="Freeform 528"/>
          <p:cNvSpPr>
            <a:spLocks noEditPoints="1"/>
          </p:cNvSpPr>
          <p:nvPr/>
        </p:nvSpPr>
        <p:spPr bwMode="auto">
          <a:xfrm>
            <a:off x="4423387" y="6347173"/>
            <a:ext cx="353406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相互配合，同仇敌忾！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13" name="左中括号 12"/>
          <p:cNvSpPr/>
          <p:nvPr/>
        </p:nvSpPr>
        <p:spPr>
          <a:xfrm flipH="1">
            <a:off x="4800601" y="1741713"/>
            <a:ext cx="163285" cy="3041271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053443" y="1812748"/>
            <a:ext cx="1747157" cy="44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台儿庄战役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53446" y="2476682"/>
            <a:ext cx="1747157" cy="44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武汉会战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53444" y="3128586"/>
            <a:ext cx="1747157" cy="81007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第三次长沙会战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53444" y="4182290"/>
            <a:ext cx="1747157" cy="442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豫湘桂战役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左中括号 17"/>
          <p:cNvSpPr/>
          <p:nvPr/>
        </p:nvSpPr>
        <p:spPr>
          <a:xfrm>
            <a:off x="7023737" y="1741712"/>
            <a:ext cx="163285" cy="3041271"/>
          </a:xfrm>
          <a:prstGeom prst="leftBracket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187022" y="1812748"/>
            <a:ext cx="1747157" cy="442662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平型关大捷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87022" y="2542069"/>
            <a:ext cx="1747157" cy="442662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论持久战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87022" y="3312290"/>
            <a:ext cx="1747157" cy="442662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抗日根据地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87022" y="4127867"/>
            <a:ext cx="1747157" cy="442662"/>
          </a:xfrm>
          <a:prstGeom prst="rect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百团大战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6752" y="1872156"/>
            <a:ext cx="2623023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正面战场最大的胜仗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7305" y="3368438"/>
            <a:ext cx="2889363" cy="363520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在国内产生了积极影响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509458"/>
            <a:ext cx="3014949" cy="424319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迅速灭亡中国的战略失败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7361" y="4205538"/>
            <a:ext cx="2764177" cy="363520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丢失了许多领土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30657" y="1830302"/>
            <a:ext cx="2854591" cy="425107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正面战场的第一个胜仗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30657" y="2594348"/>
            <a:ext cx="1138629" cy="390383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毛泽东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09639" y="4199845"/>
            <a:ext cx="3378304" cy="44266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提高中共威望，振奋了信心。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0" name="箭头: 左 29"/>
          <p:cNvSpPr/>
          <p:nvPr/>
        </p:nvSpPr>
        <p:spPr>
          <a:xfrm rot="3177021">
            <a:off x="3766051" y="5056639"/>
            <a:ext cx="1427522" cy="778606"/>
          </a:xfrm>
          <a:prstGeom prst="lef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正面战场</a:t>
            </a:r>
            <a:endParaRPr lang="zh-CN" altLang="en-US" b="1" dirty="0"/>
          </a:p>
        </p:txBody>
      </p:sp>
      <p:sp>
        <p:nvSpPr>
          <p:cNvPr id="31" name="箭头: 左 30"/>
          <p:cNvSpPr/>
          <p:nvPr/>
        </p:nvSpPr>
        <p:spPr>
          <a:xfrm rot="7360920">
            <a:off x="6829366" y="5056638"/>
            <a:ext cx="1427522" cy="778606"/>
          </a:xfrm>
          <a:prstGeom prst="leftArrow">
            <a:avLst/>
          </a:prstGeom>
          <a:solidFill>
            <a:srgbClr val="FF57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敌后战场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8" y="1554480"/>
            <a:ext cx="7191562" cy="547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正面战场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的抗战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含义：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指和敌军正面冲突的地方，敌军入侵我方，我方抵抗的战场是正面战场。在这个战场上作战的中国军队主要是       的军队，因此一般也称其为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国民党正面战场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台儿庄战役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（徐州会战的一部分）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）时间、地点和指挥者：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）意义：是抗战以来中国                            ；振奋了中国军民的精神，坚定了抗战意志和信念。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武汉会战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）重要战役：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 descr="蓝色小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18" y="4060072"/>
            <a:ext cx="1953874" cy="27638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80663" y="881393"/>
            <a:ext cx="5274896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）结果：先胜利后撤退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）影响：历时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个多月，日军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     彻底破灭。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武汉、广州失陷后，抗日战争进入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7128305" y="1044192"/>
            <a:ext cx="40789" cy="580162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/>
        </p:nvSpPr>
        <p:spPr>
          <a:xfrm flipV="1">
            <a:off x="828627" y="2898676"/>
            <a:ext cx="950057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3176554" y="3860799"/>
            <a:ext cx="3549215" cy="8420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418875" y="4362944"/>
            <a:ext cx="1537685" cy="8420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369594" y="4770270"/>
            <a:ext cx="3549215" cy="8420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1395205" y="6167115"/>
            <a:ext cx="1866155" cy="8420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flipV="1">
            <a:off x="1891040" y="6761610"/>
            <a:ext cx="282983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7216735" y="2235200"/>
            <a:ext cx="3197115" cy="6911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11036039" y="2730294"/>
            <a:ext cx="9545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5381" y="2521425"/>
            <a:ext cx="105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30185" y="3502791"/>
            <a:ext cx="3747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1938.3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；山东台儿庄；李宗仁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75348" y="3962853"/>
            <a:ext cx="105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70979" y="4436739"/>
            <a:ext cx="4689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正面战场取得的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最大的一场胜仗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4868" y="5803794"/>
            <a:ext cx="153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1938.6-10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22330" y="6382335"/>
            <a:ext cx="2648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万家岭大捷（薛岳）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34678" y="1920557"/>
            <a:ext cx="3998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企图迅速灭亡中国的既定战略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05063" y="2368364"/>
            <a:ext cx="1216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相持阶段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5"/>
          <a:stretch>
            <a:fillRect/>
          </a:stretch>
        </p:blipFill>
        <p:spPr>
          <a:xfrm>
            <a:off x="7222501" y="2676767"/>
            <a:ext cx="1649654" cy="2091169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椭圆 28"/>
          <p:cNvSpPr/>
          <p:nvPr/>
        </p:nvSpPr>
        <p:spPr>
          <a:xfrm>
            <a:off x="7463954" y="4190306"/>
            <a:ext cx="1237056" cy="47397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李宗仁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80424" y="6419215"/>
            <a:ext cx="3133172" cy="363230"/>
          </a:xfrm>
          <a:prstGeom prst="rect">
            <a:avLst/>
          </a:prstGeom>
        </p:spPr>
      </p:pic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9187814" y="4395786"/>
            <a:ext cx="1497804" cy="72621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8928736" y="4060073"/>
            <a:ext cx="2076532" cy="941070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9"/>
            </p:custDataLst>
          </p:nvPr>
        </p:nvSpPr>
        <p:spPr>
          <a:xfrm>
            <a:off x="8994928" y="4081987"/>
            <a:ext cx="1918337" cy="78599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正面战场</a:t>
            </a:r>
            <a:endParaRPr lang="en-US" altLang="zh-CN" sz="2000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看我的！</a:t>
            </a:r>
            <a:endParaRPr lang="zh-CN" altLang="en-US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01882" y="5744685"/>
            <a:ext cx="3528977" cy="51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4191" y="1130187"/>
            <a:ext cx="6342355" cy="531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第三次长沙会战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）背景：抗日战争进入相持阶段后，日军先后发动两次长沙会战，企图占领长沙，均未得逞。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）影响：         产生了积极影响。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豫湘桂战役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）结果：民党军队一溃千里，丢失了大片国土。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）失败原因：抗日战争进入相持阶段后，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国民政府                   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9" y="1130187"/>
            <a:ext cx="620518" cy="620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50" y="3970193"/>
            <a:ext cx="620518" cy="620518"/>
          </a:xfrm>
          <a:prstGeom prst="rect">
            <a:avLst/>
          </a:prstGeom>
        </p:spPr>
      </p:pic>
      <p:sp>
        <p:nvSpPr>
          <p:cNvPr id="9" name="任意多边形: 形状 8"/>
          <p:cNvSpPr/>
          <p:nvPr/>
        </p:nvSpPr>
        <p:spPr>
          <a:xfrm>
            <a:off x="1566081" y="3085736"/>
            <a:ext cx="173229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1566082" y="3504457"/>
            <a:ext cx="1732290" cy="7476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80424" y="6419215"/>
            <a:ext cx="3133172" cy="363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8961856" y="4645685"/>
            <a:ext cx="2076532" cy="94107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040953" y="4694112"/>
            <a:ext cx="1918337" cy="78599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正面战场</a:t>
            </a:r>
            <a:endParaRPr lang="en-US" altLang="zh-CN" sz="2000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看我的！</a:t>
            </a:r>
            <a:endParaRPr lang="zh-CN" altLang="en-US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35434" y="5744685"/>
            <a:ext cx="4095425" cy="516600"/>
          </a:xfrm>
          <a:prstGeom prst="rect">
            <a:avLst/>
          </a:prstGeom>
        </p:spPr>
      </p:pic>
      <p:pic>
        <p:nvPicPr>
          <p:cNvPr id="15" name="图片 14" descr="蓝色小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4410" y="4105044"/>
            <a:ext cx="1953874" cy="2763832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1566082" y="4999024"/>
            <a:ext cx="18113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3218295" y="6373113"/>
            <a:ext cx="2288425" cy="4610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34985" y="2731345"/>
            <a:ext cx="1619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1941.12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50937" y="3151485"/>
            <a:ext cx="1173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7474" y="3627407"/>
            <a:ext cx="2648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在国内外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1750938" y="3993257"/>
            <a:ext cx="103290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76868" y="4600259"/>
            <a:ext cx="2021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1944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54140" y="6000111"/>
            <a:ext cx="2648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消极抗日、积极反共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87318" y="865947"/>
            <a:ext cx="3451070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怎么评价正面战场的抗战？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6506656" y="400722"/>
            <a:ext cx="73797" cy="645727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6"/>
          <p:cNvSpPr txBox="1"/>
          <p:nvPr/>
        </p:nvSpPr>
        <p:spPr>
          <a:xfrm>
            <a:off x="6818588" y="2194421"/>
            <a:ext cx="4938470" cy="710964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spc="300" dirty="0">
                <a:solidFill>
                  <a:srgbClr val="FF5757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牵制了大批日本兵力，有力地支援了</a:t>
            </a:r>
            <a:endParaRPr lang="en-US" altLang="zh-CN" sz="3600" spc="300" dirty="0">
              <a:solidFill>
                <a:srgbClr val="FF5757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spc="300" dirty="0">
                <a:solidFill>
                  <a:srgbClr val="FF5757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共产党的敌后战场；</a:t>
            </a:r>
            <a:endParaRPr kumimoji="0" lang="zh-CN" altLang="en-US" sz="3600" i="0" u="none" strike="noStrike" kern="1200" cap="none" spc="300" normalizeH="0" noProof="0" dirty="0">
              <a:ln>
                <a:noFill/>
              </a:ln>
              <a:solidFill>
                <a:srgbClr val="FF5757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8" name="文本框 48"/>
          <p:cNvSpPr txBox="1"/>
          <p:nvPr/>
        </p:nvSpPr>
        <p:spPr>
          <a:xfrm>
            <a:off x="6801893" y="1718449"/>
            <a:ext cx="5112120" cy="520086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spc="300" dirty="0">
                <a:solidFill>
                  <a:srgbClr val="FF5757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粉碎了日本企图迅速灭亡中国的战略；</a:t>
            </a:r>
            <a:endParaRPr kumimoji="0" lang="zh-CN" altLang="en-US" sz="3600" i="0" u="none" strike="noStrike" kern="1200" cap="none" spc="300" normalizeH="0" noProof="0" dirty="0">
              <a:ln>
                <a:noFill/>
              </a:ln>
              <a:solidFill>
                <a:srgbClr val="FF5757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9" name="文本框 49"/>
          <p:cNvSpPr txBox="1"/>
          <p:nvPr/>
        </p:nvSpPr>
        <p:spPr>
          <a:xfrm>
            <a:off x="6779193" y="3478122"/>
            <a:ext cx="5446465" cy="710964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spc="300" dirty="0">
                <a:solidFill>
                  <a:schemeClr val="accent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抗日战争进入相持阶段后，国民党积极反共、消极抗日，导致大片领土丢失。</a:t>
            </a:r>
            <a:endParaRPr kumimoji="0" lang="zh-CN" altLang="en-US" sz="3600" i="0" u="none" strike="noStrike" kern="1200" cap="none" spc="30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2843" y="959139"/>
            <a:ext cx="1181421" cy="92671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843" y="2734988"/>
            <a:ext cx="1173767" cy="926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9" grpId="0" animBg="1"/>
      <p:bldP spid="10" grpId="0" animBg="1"/>
      <p:bldP spid="16" grpId="0" animBg="1"/>
      <p:bldP spid="17" grpId="0" animBg="1"/>
      <p:bldP spid="18" grpId="0"/>
      <p:bldP spid="19" grpId="0"/>
      <p:bldP spid="20" grpId="0"/>
      <p:bldP spid="21" grpId="0" animBg="1"/>
      <p:bldP spid="22" grpId="0"/>
      <p:bldP spid="23" grpId="0"/>
      <p:bldP spid="24" grpId="0" animBg="1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80424" y="6419215"/>
            <a:ext cx="3133172" cy="363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8928736" y="4060073"/>
            <a:ext cx="2076532" cy="94107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994928" y="4081987"/>
            <a:ext cx="1918337" cy="78599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敌后战场</a:t>
            </a:r>
            <a:endParaRPr lang="en-US" altLang="zh-CN" sz="2000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看我的！</a:t>
            </a:r>
            <a:endParaRPr lang="zh-CN" altLang="en-US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1882" y="5744685"/>
            <a:ext cx="3528977" cy="516600"/>
          </a:xfrm>
          <a:prstGeom prst="rect">
            <a:avLst/>
          </a:prstGeom>
        </p:spPr>
      </p:pic>
      <p:pic>
        <p:nvPicPr>
          <p:cNvPr id="10" name="图片 9" descr="红色小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2002" y="4144436"/>
            <a:ext cx="1918337" cy="27135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832883"/>
            <a:ext cx="7184572" cy="595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敌后战场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的抗战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含义：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指在抗日战争中，中国军队深入到日本占领区而开辟的战场。主要是          领导的八路军新四军作战。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平型关大捷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（太原会战的一部分；配合正面战场的战斗）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）背景：淞沪会战期间，日军侵入山西，企图占领太原。  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）时间、部队、指挥者：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）结果：取得胜利，歼灭日军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1000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多人。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影响：是全民族抗战以来中国军队在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    ，粉碎了日军            的神话。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论持久战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）目的：为了驳斥国民党的错误观点          和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）时间、作者：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8699" y="832883"/>
            <a:ext cx="5000623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敌强我弱，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中国不能迅速战胜日本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日本是小国，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经不起长期战争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中国是大国，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能够支持长期战争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日本帝国主义侵略战争是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退步、野蛮的，失道寡助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中国反抗侵略战争是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进步、正义的，得道多助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7152415" y="416872"/>
            <a:ext cx="73797" cy="645727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/>
        </p:nvSpPr>
        <p:spPr>
          <a:xfrm>
            <a:off x="2686346" y="2410822"/>
            <a:ext cx="114542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3137152" y="3876128"/>
            <a:ext cx="29519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84815" y="5257694"/>
            <a:ext cx="307204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4672743" y="5257694"/>
            <a:ext cx="158469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4613139" y="6244592"/>
            <a:ext cx="116795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6243591" y="6244593"/>
            <a:ext cx="833153" cy="6993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2099481" y="6744436"/>
            <a:ext cx="251365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55287" y="2021560"/>
            <a:ext cx="1807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中国共产党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93365" y="3466381"/>
            <a:ext cx="3476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1937.9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；八路军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115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师；林彪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184" y="4894769"/>
            <a:ext cx="3337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正面战场取得的第一个胜利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07663" y="4894769"/>
            <a:ext cx="176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“不可战胜”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32209" y="5873760"/>
            <a:ext cx="176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“亡国论”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78825" y="5890201"/>
            <a:ext cx="176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“速胜论”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25725" y="6349518"/>
            <a:ext cx="176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1938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；毛泽东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08" y="868488"/>
            <a:ext cx="502601" cy="502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78" y="1033169"/>
            <a:ext cx="7132770" cy="5680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批判了        的错误认识，阐明了共产党的              总方针，大大增强了全国人民         的决心和信心。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抗日根据地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）创建时间：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1937-1940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）创建者：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八路军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、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新四军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等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）区域：主要是华北、华中、华南和东北等的日占区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敌后战场的战略总后方和指挥中枢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）政策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军事上：               比如麻雀战、地道战、地雷战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……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政治上：                                比如“三三制”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经济上：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76943" y="328670"/>
            <a:ext cx="4806042" cy="185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）影响（正面战场和敌后战场的关系）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        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相互配合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构成了中国抗日战争的     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49131" y="6419118"/>
            <a:ext cx="2124440" cy="2462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1882" y="5744685"/>
            <a:ext cx="3528977" cy="516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8961856" y="4645685"/>
            <a:ext cx="2076532" cy="94107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9040953" y="4694112"/>
            <a:ext cx="1918337" cy="78599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敌后战场</a:t>
            </a:r>
            <a:endParaRPr lang="en-US" altLang="zh-CN" sz="2000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看我的！</a:t>
            </a:r>
            <a:endParaRPr lang="zh-CN" altLang="en-US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217081" y="2005328"/>
            <a:ext cx="175103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829591" y="1936749"/>
            <a:ext cx="114542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3363686" y="2428211"/>
            <a:ext cx="114542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4689340" y="4759957"/>
            <a:ext cx="435161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1205890" y="5673564"/>
            <a:ext cx="195096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1165508" y="6220642"/>
            <a:ext cx="432689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1165508" y="6713442"/>
            <a:ext cx="7226013" cy="60318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8144011" y="1300829"/>
            <a:ext cx="2442037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>
            <a:off x="10784055" y="1713578"/>
            <a:ext cx="56616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77245" y="1605218"/>
            <a:ext cx="1807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对抗战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91429" y="1623327"/>
            <a:ext cx="200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抗日持久战战略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02811" y="2063686"/>
            <a:ext cx="200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坚持抗战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10294" y="4355914"/>
            <a:ext cx="5115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陕甘宁边区首府、中共中央所在地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延安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8" name="图片 27" descr="28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596" y="1865676"/>
            <a:ext cx="4592404" cy="2445032"/>
          </a:xfrm>
          <a:prstGeom prst="rect">
            <a:avLst/>
          </a:prstGeom>
        </p:spPr>
      </p:pic>
      <p:pic>
        <p:nvPicPr>
          <p:cNvPr id="11" name="图片 10" descr="红色小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2002" y="4144436"/>
            <a:ext cx="1918337" cy="2713564"/>
          </a:xfrm>
          <a:prstGeom prst="rect">
            <a:avLst/>
          </a:prstGeom>
        </p:spPr>
      </p:pic>
      <p:sp>
        <p:nvSpPr>
          <p:cNvPr id="29" name="星形: 五角 28"/>
          <p:cNvSpPr/>
          <p:nvPr/>
        </p:nvSpPr>
        <p:spPr>
          <a:xfrm>
            <a:off x="7979341" y="2711543"/>
            <a:ext cx="1429750" cy="1477927"/>
          </a:xfrm>
          <a:prstGeom prst="star5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延安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3518" y="5319173"/>
            <a:ext cx="280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开展游击战争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59074" y="5817163"/>
            <a:ext cx="428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建立抗日民主政权，实行民主选举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38462" y="6335935"/>
            <a:ext cx="7710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实行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地主减租减息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农民交租交息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的土地政策，开展大生产运动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79341" y="912021"/>
            <a:ext cx="2767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敌后战场与正面战场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526481" y="1358921"/>
            <a:ext cx="1081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整体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考点三：正面战场和敌后战场的抗战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78" y="1222520"/>
            <a:ext cx="7132770" cy="521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百团大战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（中共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主动进攻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日军）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）背景：为了消灭抗日根据地，日军实行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“囚笼政策”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“三光”政策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）目的：为了粉碎日军对               的“扫荡”和封锁，振奋抗战军民的士气。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）时间、指挥者、地点：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）主要目标：               ，摧毁敌人交通线两侧及抗日根据地内的日伪据点。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）结果：历时数月，战果辉煌，最终取得胜利。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）意义：有力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打击了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日军的         ；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提高了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共产党和八路军的     ；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振奋了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全国军民           的信心。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96200" y="6419118"/>
            <a:ext cx="3077371" cy="3567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1882" y="5744685"/>
            <a:ext cx="3528977" cy="516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9040954" y="4235730"/>
            <a:ext cx="2076532" cy="94107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9120051" y="4284157"/>
            <a:ext cx="1918337" cy="78599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敌后战场</a:t>
            </a:r>
            <a:endParaRPr lang="en-US" altLang="zh-CN" sz="2000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zh-CN" altLang="en-US" sz="2000" spc="300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看我的！</a:t>
            </a:r>
            <a:endParaRPr lang="zh-CN" altLang="en-US" spc="3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1" name="图片 10" descr="红色小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2002" y="4144436"/>
            <a:ext cx="1918337" cy="2713564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 flipV="1">
            <a:off x="3343275" y="3143249"/>
            <a:ext cx="1820722" cy="6667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V="1">
            <a:off x="3113262" y="4059774"/>
            <a:ext cx="3868564" cy="6667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2087354" y="4515475"/>
            <a:ext cx="1865521" cy="6667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3486150" y="5869300"/>
            <a:ext cx="1104900" cy="66675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806946" y="6373399"/>
            <a:ext cx="70753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3486151" y="6352441"/>
            <a:ext cx="1448446" cy="66676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52206" y="2778459"/>
            <a:ext cx="200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敌后抗日根据地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1137" y="3720797"/>
            <a:ext cx="3868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1940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年下半年；彭德怀；华北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7354" y="4169796"/>
            <a:ext cx="200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破袭日军交通线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09866" y="5544630"/>
            <a:ext cx="1360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侵略气焰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946" y="6009277"/>
            <a:ext cx="804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威望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13069" y="6009277"/>
            <a:ext cx="2104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争取抗战胜利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395" y="843959"/>
            <a:ext cx="2368117" cy="3156256"/>
          </a:xfrm>
          <a:prstGeom prst="ellipse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9120051" y="3511509"/>
            <a:ext cx="1237056" cy="47397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彭德怀</a:t>
            </a:r>
            <a:endParaRPr lang="zh-CN" altLang="en-US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4" y="510827"/>
            <a:ext cx="419430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10445" y="1726123"/>
            <a:ext cx="3949961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坚持吧，为了祖国和人民！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0445" y="3316025"/>
            <a:ext cx="4000496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奋斗吧，朝着胜利的方向！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0445" y="4626428"/>
            <a:ext cx="4000496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战斗吧，反法西斯的人们！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1" name="图片 10" descr="拳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082" y="5278096"/>
            <a:ext cx="1260151" cy="1782803"/>
          </a:xfrm>
          <a:prstGeom prst="rect">
            <a:avLst/>
          </a:prstGeom>
        </p:spPr>
      </p:pic>
      <p:sp>
        <p:nvSpPr>
          <p:cNvPr id="12" name="左中括号 11"/>
          <p:cNvSpPr/>
          <p:nvPr/>
        </p:nvSpPr>
        <p:spPr>
          <a:xfrm>
            <a:off x="5918724" y="1229135"/>
            <a:ext cx="181166" cy="161298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09307" y="1229135"/>
            <a:ext cx="2623023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全民族抗战的背景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36694" y="1859509"/>
            <a:ext cx="2623023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全民族抗战的表现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36694" y="2473106"/>
            <a:ext cx="2623023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全民族抗战的意义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6" name="左中括号 15"/>
          <p:cNvSpPr/>
          <p:nvPr/>
        </p:nvSpPr>
        <p:spPr>
          <a:xfrm>
            <a:off x="5946111" y="3157838"/>
            <a:ext cx="181166" cy="935384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62447" y="3429643"/>
            <a:ext cx="1511982" cy="50539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中共七大</a:t>
            </a:r>
            <a:endParaRPr lang="zh-CN" altLang="en-US" sz="24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8" name="左中括号 17"/>
          <p:cNvSpPr/>
          <p:nvPr/>
        </p:nvSpPr>
        <p:spPr>
          <a:xfrm>
            <a:off x="5946111" y="4468241"/>
            <a:ext cx="181166" cy="935384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09307" y="4535211"/>
            <a:ext cx="2459780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战略反攻的表现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27277" y="4990055"/>
            <a:ext cx="2243837" cy="407552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highlight>
                  <a:srgbClr val="FFB3AB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抗日战争的胜利</a:t>
            </a:r>
            <a:endParaRPr lang="zh-CN" altLang="en-US" sz="2000" dirty="0">
              <a:solidFill>
                <a:schemeClr val="tx1"/>
              </a:solidFill>
              <a:highlight>
                <a:srgbClr val="FFB3AB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cxnSp>
        <p:nvCxnSpPr>
          <p:cNvPr id="23" name="直接连接符 22"/>
          <p:cNvCxnSpPr>
            <a:stCxn id="14" idx="3"/>
          </p:cNvCxnSpPr>
          <p:nvPr/>
        </p:nvCxnSpPr>
        <p:spPr>
          <a:xfrm flipV="1">
            <a:off x="8659717" y="2046515"/>
            <a:ext cx="1812340" cy="16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0482943" y="2046514"/>
            <a:ext cx="0" cy="31305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0" idx="3"/>
          </p:cNvCxnSpPr>
          <p:nvPr/>
        </p:nvCxnSpPr>
        <p:spPr>
          <a:xfrm flipH="1">
            <a:off x="8371114" y="5177060"/>
            <a:ext cx="2111829" cy="16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802526" y="2189165"/>
            <a:ext cx="582444" cy="27841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胜利的根本原因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99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79" y="978959"/>
            <a:ext cx="11323778" cy="577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（一）坚持吧，为了祖国和人民！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全民族抗战的背景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相持阶段</a:t>
            </a:r>
            <a:r>
              <a:rPr lang="en-US" altLang="zh-CN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日军的策略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①对国民政府进行        ，辅之以        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②加紧进攻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③加强对占领区的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日军策略对国共的影响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亲日派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1940.3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顽固派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1941.1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共产党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坚持抗战，并在各敌后抗日根据地掀起          ，自己动手，丰衣足食，打破日、伪军的封锁。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 descr="打架"/>
          <p:cNvPicPr>
            <a:picLocks noChangeAspect="1"/>
          </p:cNvPicPr>
          <p:nvPr/>
        </p:nvPicPr>
        <p:blipFill>
          <a:blip r:embed="rId2"/>
          <a:srcRect l="43466" t="11964" r="35903" b="31560"/>
          <a:stretch>
            <a:fillRect/>
          </a:stretch>
        </p:blipFill>
        <p:spPr>
          <a:xfrm flipH="1">
            <a:off x="7222719" y="2236696"/>
            <a:ext cx="2499092" cy="3848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34" y="2655771"/>
            <a:ext cx="412498" cy="3383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34719" y="1557184"/>
            <a:ext cx="4051738" cy="43283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集残暴和卑鄙于一体的策略</a:t>
            </a:r>
            <a:endParaRPr lang="zh-CN" altLang="en-US" sz="24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2706" y="3240399"/>
            <a:ext cx="1207565" cy="33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战线过长</a:t>
            </a:r>
            <a:endParaRPr lang="zh-CN" altLang="en-US" sz="18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6679" y="3865262"/>
            <a:ext cx="1207565" cy="33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兵力不足</a:t>
            </a:r>
            <a:endParaRPr lang="zh-CN" altLang="en-US" sz="18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54905" y="4593934"/>
            <a:ext cx="1207565" cy="33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资源紧张</a:t>
            </a:r>
            <a:endParaRPr lang="zh-CN" altLang="en-US" sz="18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5" name="图形 14" descr="线箭头轻微弯曲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8447" y="2950862"/>
            <a:ext cx="914400" cy="914400"/>
          </a:xfrm>
          <a:prstGeom prst="rect">
            <a:avLst/>
          </a:prstGeom>
        </p:spPr>
      </p:pic>
      <p:pic>
        <p:nvPicPr>
          <p:cNvPr id="16" name="图形 15" descr="线箭头轻微弯曲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7763" y="4926441"/>
            <a:ext cx="914400" cy="9144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498893" y="3073711"/>
            <a:ext cx="838901" cy="29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2F5597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诱降</a:t>
            </a:r>
            <a:endParaRPr lang="zh-CN" altLang="en-US" sz="2000" dirty="0">
              <a:solidFill>
                <a:srgbClr val="2F5597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12293" y="5005760"/>
            <a:ext cx="814644" cy="267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CA4116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进攻</a:t>
            </a:r>
            <a:endParaRPr lang="zh-CN" altLang="en-US" sz="2000" dirty="0">
              <a:solidFill>
                <a:srgbClr val="CA4116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19" name="图片 18" descr="蓝色小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1462" y="2113871"/>
            <a:ext cx="1477297" cy="2089695"/>
          </a:xfrm>
          <a:prstGeom prst="rect">
            <a:avLst/>
          </a:prstGeom>
        </p:spPr>
      </p:pic>
      <p:pic>
        <p:nvPicPr>
          <p:cNvPr id="20" name="图片 19" descr="红色小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8958" y="4411489"/>
            <a:ext cx="1664646" cy="2354708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flipV="1">
            <a:off x="2203098" y="2987459"/>
            <a:ext cx="101368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4134183" y="3015028"/>
            <a:ext cx="101368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1396065" y="3449408"/>
            <a:ext cx="1820722" cy="6667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2203097" y="3915530"/>
            <a:ext cx="21620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1928133" y="5265917"/>
            <a:ext cx="337321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flipV="1">
            <a:off x="1928133" y="5711085"/>
            <a:ext cx="1820721" cy="6667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flipV="1">
            <a:off x="4401984" y="6699487"/>
            <a:ext cx="1247702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015692" y="2629576"/>
            <a:ext cx="1392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政治诱降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997617" y="2628973"/>
            <a:ext cx="1392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军事打击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48364" y="3065378"/>
            <a:ext cx="1985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敌后抗日根据地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84043" y="3522953"/>
            <a:ext cx="2499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军事统治和经济掠夺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89463" y="4890495"/>
            <a:ext cx="3751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汪精卫在南京建立伪国民政府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97825" y="5359612"/>
            <a:ext cx="1683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“皖南事变”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0664" y="5089113"/>
            <a:ext cx="1311560" cy="131156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205877" y="5598413"/>
            <a:ext cx="871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皖</a:t>
            </a:r>
            <a:endParaRPr lang="zh-CN" altLang="en-US" sz="3200" b="1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34183" y="6299377"/>
            <a:ext cx="1965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大生产运动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9" grpId="0" animBg="1"/>
      <p:bldP spid="10" grpId="0" animBg="1"/>
      <p:bldP spid="11" grpId="0" animBg="1"/>
      <p:bldP spid="12" grpId="0" animBg="1"/>
      <p:bldP spid="17" grpId="0"/>
      <p:bldP spid="18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4242515" y="3246716"/>
            <a:ext cx="1199083" cy="16487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489345" y="3413704"/>
            <a:ext cx="1279701" cy="1465678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2462" y="2920771"/>
            <a:ext cx="1528763" cy="1921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1055" y="1983612"/>
            <a:ext cx="1737248" cy="264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73971" y="246266"/>
            <a:ext cx="1253169" cy="6027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algn="dist"/>
            <a:r>
              <a:rPr lang="zh-CN" altLang="en-US" sz="4000" b="1" spc="300" dirty="0">
                <a:solidFill>
                  <a:schemeClr val="bg2">
                    <a:lumMod val="75000"/>
                  </a:schemeClr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  <a:cs typeface="Arial" panose="020B0604020202020204" pitchFamily="34" charset="0"/>
              </a:rPr>
              <a:t>目录</a:t>
            </a:r>
            <a:endParaRPr lang="zh-CN" altLang="en-US" sz="4000" b="1" spc="300" dirty="0">
              <a:solidFill>
                <a:schemeClr val="bg2">
                  <a:lumMod val="75000"/>
                </a:schemeClr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232535" y="1424940"/>
            <a:ext cx="1790700" cy="12147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5705" y="1884045"/>
            <a:ext cx="1781810" cy="122936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871595" y="2116789"/>
            <a:ext cx="1510030" cy="69020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4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单元复习</a:t>
            </a:r>
            <a:endParaRPr lang="zh-CN" altLang="en-US" sz="2400" b="1" spc="3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lum bright="20000"/>
          </a:blip>
          <a:stretch>
            <a:fillRect/>
          </a:stretch>
        </p:blipFill>
        <p:spPr>
          <a:xfrm>
            <a:off x="6320790" y="2183130"/>
            <a:ext cx="1632585" cy="1120775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320790" y="2183130"/>
            <a:ext cx="1632585" cy="95011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知识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tx2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重难点</a:t>
            </a:r>
            <a:endParaRPr lang="en-US" altLang="zh-CN" sz="2400" b="1" spc="300" dirty="0">
              <a:solidFill>
                <a:schemeClr val="tx2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4135" y="779145"/>
            <a:ext cx="1797050" cy="130810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9014495" y="1041061"/>
            <a:ext cx="1676330" cy="53254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lang="zh-CN" altLang="en-US" sz="28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随堂测验</a:t>
            </a:r>
            <a:endParaRPr lang="zh-CN" altLang="en-US" sz="28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19" y="1710368"/>
            <a:ext cx="812842" cy="8128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45" y="2116789"/>
            <a:ext cx="812842" cy="8128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24" y="934611"/>
            <a:ext cx="812842" cy="812842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79" y="978959"/>
            <a:ext cx="11323778" cy="577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全民族抗战的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表现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国民党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的抗日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共产党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的抗日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人民群众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的抗日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：纷纷投笔从戎；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：积极参加抗日宣传、救护和战地服务；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：不分昼夜，加班生产，支援前线；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：积极捐款捐物，支援抗战，数万华侨青年回国参战；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：成立各种抗战协会，通过文艺作品宣传抗战，振奋士气；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少数民族：        组织回民义勇队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八路军冀中军区回民支队。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全民族抗战的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endParaRPr lang="en-US" altLang="zh-CN" sz="24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日本侵略者陷入了中华民族人民战争的汪洋大海之中。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 descr="拳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12" y="3671466"/>
            <a:ext cx="2528121" cy="3576667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flipV="1">
            <a:off x="2518783" y="1988757"/>
            <a:ext cx="3027726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2518783" y="2456844"/>
            <a:ext cx="21620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12750" y="3406140"/>
            <a:ext cx="98558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312750" y="3853231"/>
            <a:ext cx="98558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312750" y="4300321"/>
            <a:ext cx="492793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312750" y="4794994"/>
            <a:ext cx="220603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312751" y="5206100"/>
            <a:ext cx="67785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533198" y="5696077"/>
            <a:ext cx="985585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379371" y="1608712"/>
            <a:ext cx="3411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枣宜会战，张自忠壮烈殉国。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906" y="2059846"/>
            <a:ext cx="1769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左权血洒疆场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79063" y="3032564"/>
            <a:ext cx="1769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青年学生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79063" y="3494772"/>
            <a:ext cx="1769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广大妇女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052" y="3932676"/>
            <a:ext cx="698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工人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89" y="4404752"/>
            <a:ext cx="2678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海外华侨和港澳同胞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589" y="4851541"/>
            <a:ext cx="115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文艺界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3672" y="5286224"/>
            <a:ext cx="985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马本斋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387" y="2170589"/>
            <a:ext cx="3401863" cy="1682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0" y="1000661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6"/>
          <p:cNvSpPr>
            <a:spLocks noChangeShapeType="1"/>
          </p:cNvSpPr>
          <p:nvPr/>
        </p:nvSpPr>
        <p:spPr bwMode="auto">
          <a:xfrm flipV="1">
            <a:off x="10047400" y="4615543"/>
            <a:ext cx="1447937" cy="10886"/>
          </a:xfrm>
          <a:prstGeom prst="line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Freeform 14"/>
          <p:cNvSpPr/>
          <p:nvPr/>
        </p:nvSpPr>
        <p:spPr bwMode="auto">
          <a:xfrm>
            <a:off x="4242795" y="2874391"/>
            <a:ext cx="2851270" cy="392072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877" y="875950"/>
            <a:ext cx="4640410" cy="604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（二）奋斗吧，朝着胜利的方向！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中共七大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）内容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）意义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中共七大为争取抗日战争的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准备了条件，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并为中国共产党和中国人民指明了               ！</a:t>
            </a:r>
            <a:endParaRPr lang="zh-CN" altLang="en-US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Freeform 17"/>
          <p:cNvSpPr/>
          <p:nvPr/>
        </p:nvSpPr>
        <p:spPr bwMode="auto">
          <a:xfrm>
            <a:off x="7263641" y="3091561"/>
            <a:ext cx="1798864" cy="3754257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8527183" y="3519270"/>
            <a:ext cx="1704613" cy="1449419"/>
          </a:xfrm>
          <a:prstGeom prst="ellipse">
            <a:avLst/>
          </a:prstGeom>
          <a:solidFill>
            <a:srgbClr val="F7E7D5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指导思想</a:t>
            </a:r>
            <a:endParaRPr lang="zh-CN" altLang="en-US" sz="2800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6339662" y="3841049"/>
            <a:ext cx="1571678" cy="1263349"/>
          </a:xfrm>
          <a:prstGeom prst="ellipse">
            <a:avLst/>
          </a:prstGeom>
          <a:solidFill>
            <a:srgbClr val="D9E2E5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领导机关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7041312" y="2408013"/>
            <a:ext cx="2050776" cy="2017610"/>
          </a:xfrm>
          <a:prstGeom prst="ellipse">
            <a:avLst/>
          </a:prstGeom>
          <a:solidFill>
            <a:srgbClr val="F9D3C7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9D3C7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政治路线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9D3C7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16679" y="1550951"/>
            <a:ext cx="3884547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685800">
              <a:defRPr/>
            </a:pPr>
            <a:r>
              <a:rPr lang="zh-CN" altLang="en-US" sz="2000" dirty="0">
                <a:solidFill>
                  <a:srgbClr val="CA4116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放手</a:t>
            </a:r>
            <a:r>
              <a:rPr lang="zh-CN" altLang="en-US" sz="2000" dirty="0">
                <a:solidFill>
                  <a:srgbClr val="CA4116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发动群众</a:t>
            </a:r>
            <a:r>
              <a:rPr lang="zh-CN" altLang="en-US" sz="2000" dirty="0">
                <a:solidFill>
                  <a:srgbClr val="CA4116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，壮大</a:t>
            </a:r>
            <a:r>
              <a:rPr lang="zh-CN" altLang="en-US" sz="2000" dirty="0">
                <a:solidFill>
                  <a:srgbClr val="CA4116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人民力量</a:t>
            </a:r>
            <a:r>
              <a:rPr lang="zh-CN" altLang="en-US" sz="2000" dirty="0">
                <a:solidFill>
                  <a:srgbClr val="CA4116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，在</a:t>
            </a:r>
            <a:r>
              <a:rPr lang="zh-CN" altLang="en-US" sz="2000" dirty="0">
                <a:solidFill>
                  <a:srgbClr val="CA4116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中国共产党</a:t>
            </a:r>
            <a:r>
              <a:rPr lang="zh-CN" altLang="en-US" sz="2000" dirty="0">
                <a:solidFill>
                  <a:srgbClr val="CA4116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的领导下，打败日本侵略者，解放全国人民，建立一个</a:t>
            </a:r>
            <a:r>
              <a:rPr lang="zh-CN" altLang="en-US" sz="2000" dirty="0">
                <a:solidFill>
                  <a:srgbClr val="CA4116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新民主主义</a:t>
            </a:r>
            <a:r>
              <a:rPr lang="zh-CN" altLang="en-US" sz="2000" dirty="0">
                <a:solidFill>
                  <a:srgbClr val="CA4116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的中国。</a:t>
            </a:r>
            <a:endParaRPr lang="zh-CN" altLang="en-US" sz="2000" dirty="0">
              <a:solidFill>
                <a:srgbClr val="CA4116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sym typeface="+mn-lt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4735287" y="4966256"/>
            <a:ext cx="1896584" cy="531030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68170" y="4513384"/>
            <a:ext cx="17303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000" dirty="0">
                <a:solidFill>
                  <a:srgbClr val="2F5597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毛泽东</a:t>
            </a:r>
            <a:endParaRPr lang="en-US" altLang="zh-CN" sz="2000" dirty="0">
              <a:solidFill>
                <a:srgbClr val="2F5597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  <a:sym typeface="+mn-lt"/>
            </a:endParaRPr>
          </a:p>
          <a:p>
            <a:pPr lvl="0" defTabSz="685800">
              <a:defRPr/>
            </a:pPr>
            <a:r>
              <a:rPr lang="zh-CN" altLang="en-US" sz="2000" dirty="0">
                <a:solidFill>
                  <a:srgbClr val="2F5597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当选为中共中央主席。</a:t>
            </a:r>
            <a:endParaRPr lang="zh-CN" altLang="en-US" sz="2000" dirty="0">
              <a:solidFill>
                <a:srgbClr val="2F5597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26059" y="4113274"/>
            <a:ext cx="1475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DAB30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  <a:sym typeface="+mn-lt"/>
              </a:rPr>
              <a:t>毛泽东思想</a:t>
            </a:r>
            <a:endParaRPr lang="zh-CN" altLang="en-US" sz="2000" dirty="0">
              <a:solidFill>
                <a:srgbClr val="FDAB30"/>
              </a:solidFill>
              <a:highlight>
                <a:srgbClr val="FFFF00"/>
              </a:highlight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35" name="任意多边形: 形状 34"/>
          <p:cNvSpPr/>
          <p:nvPr/>
        </p:nvSpPr>
        <p:spPr>
          <a:xfrm flipV="1">
            <a:off x="476347" y="3024708"/>
            <a:ext cx="21620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 flipV="1">
            <a:off x="228001" y="5324843"/>
            <a:ext cx="1174230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 flipV="1">
            <a:off x="476347" y="6312193"/>
            <a:ext cx="2162073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88186" y="2647457"/>
            <a:ext cx="2162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；延安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69489" y="4873565"/>
            <a:ext cx="176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最后胜利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8001" y="5885861"/>
            <a:ext cx="2665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战后的奋斗方向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2" grpId="0" animBg="1"/>
      <p:bldP spid="3" grpId="0" animBg="1"/>
      <p:bldP spid="8" grpId="0"/>
      <p:bldP spid="21" grpId="0" animBg="1"/>
      <p:bldP spid="22" grpId="0" animBg="1"/>
      <p:bldP spid="23" grpId="0" animBg="1"/>
      <p:bldP spid="24" grpId="0" animBg="1"/>
      <p:bldP spid="28" grpId="0"/>
      <p:bldP spid="29" grpId="0" animBg="1"/>
      <p:bldP spid="31" grpId="0"/>
      <p:bldP spid="34" grpId="0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876" y="875950"/>
            <a:ext cx="10321040" cy="604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（三）战斗吧，反法西斯的人们！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太平洋战场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（国际）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日和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9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美国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先后向        和    各投下一枚</a:t>
            </a:r>
            <a:r>
              <a:rPr lang="zh-CN" altLang="en-US" sz="2400" b="1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原子弹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4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中国战场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（国内）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）苏日：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日，苏联对日本宣战。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次日，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苏联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红军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）中日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的敌后战场率先发起局部反攻，取得了一些列胜利。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-1945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9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毛泽东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发表                    ，号召中国人民的一切抗日力量举行全国规模的反攻，彻底打败日本侵略者。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4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战争胜利结束</a:t>
            </a:r>
            <a:endParaRPr lang="en-US" altLang="zh-CN" sz="24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  日本天皇被迫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宣布无条件投降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  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    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，日本政府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正式签署投降书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3844955" y="2471711"/>
            <a:ext cx="101835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5169167" y="2471710"/>
            <a:ext cx="469633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3463770" y="5392560"/>
            <a:ext cx="240363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28869" y="4877454"/>
            <a:ext cx="101835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35817" y="6778980"/>
            <a:ext cx="157324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5403983" y="6803580"/>
            <a:ext cx="157324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320143" y="1698171"/>
            <a:ext cx="6966857" cy="7620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895600" y="2811801"/>
            <a:ext cx="7423597" cy="4850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319197" y="1698171"/>
            <a:ext cx="0" cy="4436279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2558142" y="6134450"/>
            <a:ext cx="772885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040491" y="2908824"/>
            <a:ext cx="525215" cy="31250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加速日本投降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69529" y="2096621"/>
            <a:ext cx="1769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日本广岛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7893" y="2114120"/>
            <a:ext cx="772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长崎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48684" y="3628132"/>
            <a:ext cx="176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出兵中国东北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3414480" y="4000974"/>
            <a:ext cx="1448832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-46557" y="4524602"/>
            <a:ext cx="176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中共领导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98716" y="4962966"/>
            <a:ext cx="2533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对日寇的最后一战</a:t>
            </a:r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344432" y="6445708"/>
            <a:ext cx="2533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1945.8.15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63312" y="6424589"/>
            <a:ext cx="2533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1945.9.2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对话气泡: 圆角矩形 29"/>
          <p:cNvSpPr/>
          <p:nvPr/>
        </p:nvSpPr>
        <p:spPr>
          <a:xfrm>
            <a:off x="5711553" y="5760848"/>
            <a:ext cx="4128753" cy="571692"/>
          </a:xfrm>
          <a:prstGeom prst="wedgeRoundRectCallout">
            <a:avLst>
              <a:gd name="adj1" fmla="val -54692"/>
              <a:gd name="adj2" fmla="val 5031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9</a:t>
            </a:r>
            <a:r>
              <a:rPr lang="zh-CN" altLang="en-US" b="1" dirty="0"/>
              <a:t>月</a:t>
            </a:r>
            <a:r>
              <a:rPr lang="en-US" altLang="zh-CN" b="1" dirty="0"/>
              <a:t>3</a:t>
            </a:r>
            <a:r>
              <a:rPr lang="zh-CN" altLang="en-US" b="1" dirty="0"/>
              <a:t>日</a:t>
            </a:r>
            <a:r>
              <a:rPr lang="en-US" altLang="zh-CN" b="1" dirty="0"/>
              <a:t>-</a:t>
            </a:r>
            <a:r>
              <a:rPr lang="zh-CN" altLang="en-US" b="1" dirty="0"/>
              <a:t>中国人民抗日战争胜利纪念日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8" grpId="0" animBg="1"/>
      <p:bldP spid="20" grpId="0"/>
      <p:bldP spid="21" grpId="0"/>
      <p:bldP spid="23" grpId="0"/>
      <p:bldP spid="24" grpId="0" animBg="1"/>
      <p:bldP spid="26" grpId="0"/>
      <p:bldP spid="27" grpId="0"/>
      <p:bldP spid="28" grpId="0"/>
      <p:bldP spid="29" grpId="0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876" y="875950"/>
            <a:ext cx="12185194" cy="420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胜利的意义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）性质：近代以来反抗外敌入侵                                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）国内：促进了              ，为中国共产党带领中国人民实现彻底的        和        奠定了重要基础。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）国际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中国开辟了世界反法西斯战争的          ，为世界反法西斯战争的     、           做出了巨大贡献。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中国的        得到提高。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胜利原因</a:t>
            </a:r>
            <a:endParaRPr lang="en-US" altLang="zh-CN" sz="2000" dirty="0"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9654" y="4601183"/>
            <a:ext cx="955327" cy="955423"/>
          </a:xfrm>
          <a:prstGeom prst="roundRect">
            <a:avLst>
              <a:gd name="adj" fmla="val 6631"/>
            </a:avLst>
          </a:prstGeom>
          <a:solidFill>
            <a:srgbClr val="D9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  <a:cs typeface="Open Sans" pitchFamily="34" charset="0"/>
              </a:rPr>
              <a:t>决定因素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  <a:cs typeface="Open Sans" pitchFamily="34" charset="0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7268843" y="4601183"/>
            <a:ext cx="955327" cy="955423"/>
          </a:xfrm>
          <a:prstGeom prst="roundRect">
            <a:avLst>
              <a:gd name="adj" fmla="val 6631"/>
            </a:avLst>
          </a:prstGeom>
          <a:solidFill>
            <a:srgbClr val="DFC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accent2">
                    <a:lumMod val="25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中流砥柱</a:t>
            </a:r>
            <a:endParaRPr lang="en-US" sz="2800" b="1" dirty="0">
              <a:solidFill>
                <a:schemeClr val="accent2">
                  <a:lumMod val="25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9" name="Rounded Rectangle 14"/>
          <p:cNvSpPr/>
          <p:nvPr/>
        </p:nvSpPr>
        <p:spPr>
          <a:xfrm>
            <a:off x="10458032" y="4601184"/>
            <a:ext cx="955327" cy="955423"/>
          </a:xfrm>
          <a:prstGeom prst="roundRect">
            <a:avLst>
              <a:gd name="adj" fmla="val 6631"/>
            </a:avLst>
          </a:prstGeom>
          <a:solidFill>
            <a:srgbClr val="F9D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支持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85073" y="5734905"/>
            <a:ext cx="21274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巨大的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民族觉醒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空前的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民族团结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英勇的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民族抗争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3631" y="5734904"/>
            <a:ext cx="2307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中国共产党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在全民族团结抗战中发挥了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中流砥柱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作用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14" name="图片 13" descr="八路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543" y="5087791"/>
            <a:ext cx="884979" cy="17702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88111" y="5734903"/>
            <a:ext cx="21090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世界上一切爱好和平和正义的国家和人民的支持</a:t>
            </a:r>
            <a:endParaRPr lang="zh-CN" altLang="en-US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9901230">
            <a:off x="351670" y="6002524"/>
            <a:ext cx="601406" cy="514387"/>
            <a:chOff x="1035050" y="1447800"/>
            <a:chExt cx="360363" cy="315913"/>
          </a:xfrm>
          <a:solidFill>
            <a:srgbClr val="C00000"/>
          </a:solidFill>
        </p:grpSpPr>
        <p:sp>
          <p:nvSpPr>
            <p:cNvPr id="19" name="AutoShape 147"/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  <a:sym typeface="Gill Sans" charset="0"/>
              </a:endParaRPr>
            </a:p>
          </p:txBody>
        </p:sp>
        <p:sp>
          <p:nvSpPr>
            <p:cNvPr id="20" name="AutoShape 148"/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  <a:sym typeface="Gill Sans" charset="0"/>
              </a:endParaRPr>
            </a:p>
          </p:txBody>
        </p:sp>
      </p:grpSp>
      <p:sp>
        <p:nvSpPr>
          <p:cNvPr id="18" name="文本框 19"/>
          <p:cNvSpPr txBox="1"/>
          <p:nvPr/>
        </p:nvSpPr>
        <p:spPr>
          <a:xfrm>
            <a:off x="736637" y="6440131"/>
            <a:ext cx="2210926" cy="400110"/>
          </a:xfrm>
          <a:prstGeom prst="rect">
            <a:avLst/>
          </a:prstGeom>
          <a:solidFill>
            <a:srgbClr val="C00000"/>
          </a:solidFill>
          <a:ln>
            <a:noFill/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pc="-100" dirty="0">
                <a:solidFill>
                  <a:srgbClr val="FFC000"/>
                </a:solidFill>
                <a:uFillTx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华文楷体" panose="02010600040101010101" pitchFamily="2" charset="-122"/>
              </a:rPr>
              <a:t>抗日民族统一战线</a:t>
            </a:r>
            <a:endParaRPr lang="zh-CN" altLang="en-US" sz="2000" b="1" dirty="0">
              <a:solidFill>
                <a:srgbClr val="FFC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1" name="图片 20" descr="拳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8" y="4912845"/>
            <a:ext cx="1222397" cy="1729391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 flipV="1">
            <a:off x="4143848" y="1821655"/>
            <a:ext cx="4014504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>
            <a:off x="2385780" y="2268327"/>
            <a:ext cx="175806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8653616" y="2268327"/>
            <a:ext cx="101425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9988111" y="2258089"/>
            <a:ext cx="101425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3828637" y="3650736"/>
            <a:ext cx="12862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7907982" y="3630262"/>
            <a:ext cx="550218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8729430" y="3629992"/>
            <a:ext cx="1462320" cy="6619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1065398" y="4100670"/>
            <a:ext cx="100930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873551" y="1456550"/>
            <a:ext cx="465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第一次取得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完全胜利</a:t>
            </a:r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的民族解放战争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88398" y="1906982"/>
            <a:ext cx="2152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中华民族的觉醒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34234" y="1906982"/>
            <a:ext cx="1286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民族独立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40331" y="1891980"/>
            <a:ext cx="1286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人民解放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47662" y="3289406"/>
            <a:ext cx="164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东方主战场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71771" y="3273079"/>
            <a:ext cx="822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胜利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30455" y="3289406"/>
            <a:ext cx="1860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维护世界和平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5929" y="3746279"/>
            <a:ext cx="164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国际地位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31" y="3990722"/>
            <a:ext cx="620518" cy="62051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28" y="4014985"/>
            <a:ext cx="620518" cy="62051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66" y="4006767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9" grpId="0" animBg="1"/>
      <p:bldP spid="11" grpId="0"/>
      <p:bldP spid="13" grpId="0"/>
      <p:bldP spid="16" grpId="0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-154371" y="4439034"/>
            <a:ext cx="3890863" cy="24883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28615" y="4492767"/>
            <a:ext cx="3280137" cy="1855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全民族抗战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1937-1945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8</a:t>
            </a:r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年！！！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6" t="25239" r="7822" b="39922"/>
          <a:stretch>
            <a:fillRect/>
          </a:stretch>
        </p:blipFill>
        <p:spPr>
          <a:xfrm>
            <a:off x="6922071" y="4439034"/>
            <a:ext cx="3890863" cy="24883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05057" y="4492767"/>
            <a:ext cx="3280137" cy="1855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抗日战争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1931-1945</a:t>
            </a:r>
            <a:endParaRPr lang="en-US" altLang="zh-CN" sz="2800" dirty="0">
              <a:solidFill>
                <a:schemeClr val="accent4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14</a:t>
            </a:r>
            <a:r>
              <a:rPr lang="zh-CN" altLang="en-US" sz="2800" dirty="0">
                <a:solidFill>
                  <a:schemeClr val="accent4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年！！！</a:t>
            </a:r>
            <a:endParaRPr lang="zh-CN" altLang="en-US" sz="20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2850758"/>
            <a:ext cx="5887329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抗日胜利后，台湾回到了祖国怀抱。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9035" y="1597675"/>
            <a:ext cx="3949961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17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世纪中期，荷兰侵占台湾。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2444271" y="2372989"/>
            <a:ext cx="659486" cy="32146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9035" y="2850758"/>
            <a:ext cx="3949961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1662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年，郑成功收复台湾。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70357" y="1584969"/>
            <a:ext cx="5812972" cy="61901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1895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年，日本通过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马关条约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割占台湾。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箭头: 右 14"/>
          <p:cNvSpPr/>
          <p:nvPr/>
        </p:nvSpPr>
        <p:spPr>
          <a:xfrm rot="5400000">
            <a:off x="8747100" y="2372989"/>
            <a:ext cx="659486" cy="32146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3708" y="1053902"/>
            <a:ext cx="2161149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关于台湾问题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3708" y="3805133"/>
            <a:ext cx="3271492" cy="40469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关于抗日战争的时间问题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64969" y="1156159"/>
            <a:ext cx="7380515" cy="52331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如何看待中国共产党在抗日战争中的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中流砥柱</a:t>
            </a:r>
            <a:r>
              <a:rPr lang="zh-CN" altLang="en-US" sz="24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作用？</a:t>
            </a:r>
            <a:endParaRPr lang="zh-CN" altLang="en-US" sz="24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Freeform 528"/>
          <p:cNvSpPr>
            <a:spLocks noEditPoints="1"/>
          </p:cNvSpPr>
          <p:nvPr/>
        </p:nvSpPr>
        <p:spPr bwMode="auto">
          <a:xfrm>
            <a:off x="62679" y="416872"/>
            <a:ext cx="4117436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考点四：抗日战争的胜利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4" y="368346"/>
            <a:ext cx="620518" cy="620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91" y="392609"/>
            <a:ext cx="620518" cy="6205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6246" y="2149844"/>
            <a:ext cx="990468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①中共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最早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举起抗日民族解放战争的大旗；</a:t>
            </a:r>
            <a:endParaRPr lang="zh-CN" altLang="en-US" sz="2400" dirty="0"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②中共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倡导促成抗日民族统一战线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，并制定了全面抗战的路线；</a:t>
            </a:r>
            <a:endParaRPr lang="zh-CN" altLang="en-US" sz="2400" dirty="0"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③中共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开辟了敌后战场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，坚持了统一战线中的独立自主原则；</a:t>
            </a:r>
            <a:endParaRPr lang="zh-CN" altLang="en-US" sz="2400" dirty="0"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④中国七大确定了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毛泽东思想为全党的指导思想</a:t>
            </a:r>
            <a:r>
              <a:rPr lang="zh-CN" altLang="en-US" sz="2400" b="0" i="0" kern="0" spc="25" dirty="0">
                <a:solidFill>
                  <a:srgbClr val="333333"/>
                </a:solidFill>
                <a:effectLst/>
                <a:latin typeface="二字元煜臣拙宋简" panose="02010604000000000000" pitchFamily="2" charset="-122"/>
                <a:ea typeface="二字元煜臣拙宋简" panose="02010604000000000000" pitchFamily="2" charset="-122"/>
                <a:cs typeface="Times New Roman" panose="02020603050405020304" pitchFamily="18" charset="0"/>
              </a:rPr>
              <a:t>，为抗日战争的最后胜利做了准备。</a:t>
            </a:r>
            <a:endParaRPr lang="zh-CN" altLang="en-US" sz="2400" dirty="0">
              <a:effectLst/>
              <a:latin typeface="二字元煜臣拙宋简" panose="02010604000000000000" pitchFamily="2" charset="-122"/>
              <a:ea typeface="二字元煜臣拙宋简" panose="02010604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8743315" y="5742746"/>
            <a:ext cx="3448685" cy="490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7864" y="5672584"/>
            <a:ext cx="4513500" cy="602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7240" y="5722810"/>
            <a:ext cx="4456125" cy="516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76814" y="6417015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23453" y="6493203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12302" y="1022872"/>
            <a:ext cx="1792940" cy="867805"/>
          </a:xfrm>
          <a:prstGeom prst="rect">
            <a:avLst/>
          </a:prstGeom>
        </p:spPr>
      </p:pic>
      <p:pic>
        <p:nvPicPr>
          <p:cNvPr id="2" name="图片 1" descr="图片包含 照片&#10;&#10;已生成极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84537" y="1550906"/>
            <a:ext cx="3510370" cy="48307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170185" y="1999936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8226" y="1550906"/>
            <a:ext cx="2734352" cy="27862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627745" y="4551045"/>
            <a:ext cx="3468370" cy="490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screen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screen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57898" y="349885"/>
            <a:ext cx="2076532" cy="941070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23"/>
            </p:custDataLst>
          </p:nvPr>
        </p:nvSpPr>
        <p:spPr>
          <a:xfrm>
            <a:off x="336996" y="502327"/>
            <a:ext cx="1918337" cy="540739"/>
          </a:xfrm>
          <a:prstGeom prst="rect">
            <a:avLst/>
          </a:prstGeom>
        </p:spPr>
        <p:txBody>
          <a:bodyPr wrap="square" anchor="ctr">
            <a:normAutofit fontScale="92500" lnSpcReduction="20000"/>
          </a:bodyPr>
          <a:lstStyle/>
          <a:p>
            <a:pPr algn="ctr"/>
            <a:r>
              <a:rPr lang="zh-CN" altLang="en-US" sz="3600" b="1" spc="3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背书</a:t>
            </a:r>
            <a:r>
              <a:rPr lang="en-US" altLang="zh-CN" sz="3000" b="1" spc="300" dirty="0" err="1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ing</a:t>
            </a:r>
            <a:endParaRPr lang="zh-CN" altLang="en-US" sz="2800" b="1" spc="3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7459162" y="2448965"/>
            <a:ext cx="2115040" cy="188814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en-US" altLang="zh-CN" sz="3600" b="1" spc="15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mins</a:t>
            </a:r>
            <a:endParaRPr lang="zh-CN" altLang="en-US" sz="3600" b="1" spc="15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1" y="2024523"/>
            <a:ext cx="2212557" cy="312992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第六单元随堂测验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85496"/>
            <a:ext cx="5837275" cy="5472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的时间和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的时间分别是多少年？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着什么开始了？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蒋介石针对日军的侵掠实行什么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政策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华北危机后，北平的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学生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在中共领导下发起了什么运动？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西安事变的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发起人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分别是？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主张怎么解决西安事变？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全民族抗战开始的标志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第二次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国共合作的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标志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淞沪会战的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影响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日军在南京屠杀手无寸铁的军民有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多少人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战时陪都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在哪？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-21623"/>
            <a:ext cx="6354726" cy="53338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年；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14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年。</a:t>
            </a:r>
            <a:endParaRPr lang="zh-CN" altLang="en-US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局部抗战开始了。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不抵抗政策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一二。九运动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1936.12.12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；张学良和杨虎城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从全民族利益出发，主张和平解决，联蒋抗日。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1937.7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，七七事变。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1937.9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，国共合作宣言的发表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打破了日本三个月破灭中国的迷梦，振奋了中国军民的精神。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30</a:t>
            </a: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万人以上；重庆。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1006" y="5463139"/>
            <a:ext cx="4513500" cy="60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1524336" y="127225"/>
            <a:ext cx="1792940" cy="867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48" y="77396"/>
            <a:ext cx="1797050" cy="130810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36308" y="145370"/>
            <a:ext cx="1676330" cy="992314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lang="zh-CN" altLang="en-US" sz="2900" b="1" spc="3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第六单元随堂测验</a:t>
            </a:r>
            <a:endParaRPr lang="en-US" altLang="zh-CN" sz="2900" b="1" spc="3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2536182" y="815961"/>
            <a:ext cx="1318954" cy="62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43315" y="6329487"/>
            <a:ext cx="344868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48" y="5596755"/>
            <a:ext cx="4513500" cy="602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26665" y="6216749"/>
            <a:ext cx="4456125" cy="516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24898" y="6341186"/>
            <a:ext cx="3133172" cy="36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/>
          <a:stretch>
            <a:fillRect/>
          </a:stretch>
        </p:blipFill>
        <p:spPr>
          <a:xfrm>
            <a:off x="9263930" y="145370"/>
            <a:ext cx="1615310" cy="670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1385496"/>
            <a:ext cx="5837275" cy="5472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正面战场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主要由谁领导？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敌后战场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主要由谁领导？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列举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一个正面战场的代表性战役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；列举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一个敌后战场的代表性战役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论持久战</a:t>
            </a: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作者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敌后战场的战略总后方和指挥中枢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在哪？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中共七大确立的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指导思想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1945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美国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在日本的哪两个地方投下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原子弹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在抗日战争中发挥了什么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作用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7. 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抗日战争胜利的</a:t>
            </a:r>
            <a:r>
              <a:rPr lang="zh-CN" altLang="en-US" sz="2400" dirty="0">
                <a:solidFill>
                  <a:schemeClr val="accent4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决定性因素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是什么？</a:t>
            </a:r>
            <a:endParaRPr lang="en-US" altLang="zh-CN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7274" y="1025497"/>
            <a:ext cx="6354726" cy="38098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国民党；共产党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台儿庄战役；百团大战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毛泽东；延安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毛泽东思想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广岛和长崎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中流砥柱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抗日民族统一战线的建立</a:t>
            </a:r>
            <a:r>
              <a:rPr lang="en-US" altLang="zh-CN" sz="2400" dirty="0">
                <a:solidFill>
                  <a:schemeClr val="bg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screen"/>
          <a:stretch>
            <a:fillRect/>
          </a:stretch>
        </p:blipFill>
        <p:spPr>
          <a:xfrm>
            <a:off x="3424225" y="90228"/>
            <a:ext cx="2120415" cy="1029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26040" y="5489399"/>
            <a:ext cx="4513500" cy="60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131350">
            <a:off x="2998143" y="1059607"/>
            <a:ext cx="5041829" cy="2036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时空坐标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箭头: 右 2"/>
          <p:cNvSpPr/>
          <p:nvPr/>
        </p:nvSpPr>
        <p:spPr>
          <a:xfrm>
            <a:off x="0" y="4196918"/>
            <a:ext cx="12192000" cy="5619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76167" y="877759"/>
            <a:ext cx="6432861" cy="292383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根据课本（第五单元）补充横线处，完成时空坐标。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9933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对话气泡: 圆角矩形 5"/>
          <p:cNvSpPr/>
          <p:nvPr/>
        </p:nvSpPr>
        <p:spPr>
          <a:xfrm>
            <a:off x="-1" y="5654161"/>
            <a:ext cx="733425" cy="461959"/>
          </a:xfrm>
          <a:prstGeom prst="wedgeRoundRectCallout">
            <a:avLst>
              <a:gd name="adj1" fmla="val 73886"/>
              <a:gd name="adj2" fmla="val 22508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世界</a:t>
            </a:r>
            <a:endParaRPr lang="zh-CN" altLang="en-US" dirty="0"/>
          </a:p>
        </p:txBody>
      </p:sp>
      <p:sp>
        <p:nvSpPr>
          <p:cNvPr id="7" name="对话气泡: 圆角矩形 6"/>
          <p:cNvSpPr/>
          <p:nvPr/>
        </p:nvSpPr>
        <p:spPr>
          <a:xfrm>
            <a:off x="-2" y="2848818"/>
            <a:ext cx="733425" cy="452832"/>
          </a:xfrm>
          <a:prstGeom prst="wedgeRoundRectCallout">
            <a:avLst>
              <a:gd name="adj1" fmla="val 73886"/>
              <a:gd name="adj2" fmla="val 22508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中国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0060" y="3665216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38491" y="4264748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2668" y="3844882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星形: 五角 10"/>
          <p:cNvSpPr/>
          <p:nvPr/>
        </p:nvSpPr>
        <p:spPr>
          <a:xfrm>
            <a:off x="1788329" y="615612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星形: 五角 11"/>
          <p:cNvSpPr/>
          <p:nvPr/>
        </p:nvSpPr>
        <p:spPr>
          <a:xfrm>
            <a:off x="2494283" y="615612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3205273" y="6156120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/>
          <p:cNvSpPr/>
          <p:nvPr/>
        </p:nvSpPr>
        <p:spPr>
          <a:xfrm>
            <a:off x="3865323" y="6158798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4542831" y="6158798"/>
            <a:ext cx="577694" cy="583728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788329" y="5654161"/>
            <a:ext cx="2268632" cy="363474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给自己打个分吧！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7" name="流程图: 摘录 16"/>
          <p:cNvSpPr/>
          <p:nvPr/>
        </p:nvSpPr>
        <p:spPr>
          <a:xfrm flipH="1" flipV="1">
            <a:off x="1178712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910081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19" name="流程图: 摘录 18"/>
          <p:cNvSpPr/>
          <p:nvPr/>
        </p:nvSpPr>
        <p:spPr>
          <a:xfrm flipH="1" flipV="1">
            <a:off x="2238860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970229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1936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1" name="流程图: 摘录 20"/>
          <p:cNvSpPr/>
          <p:nvPr/>
        </p:nvSpPr>
        <p:spPr>
          <a:xfrm flipH="1" flipV="1">
            <a:off x="3299008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29082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1937.7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3" name="流程图: 摘录 22"/>
          <p:cNvSpPr/>
          <p:nvPr/>
        </p:nvSpPr>
        <p:spPr>
          <a:xfrm flipH="1" flipV="1">
            <a:off x="4157861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28575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1937.8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5" name="流程图: 摘录 24"/>
          <p:cNvSpPr/>
          <p:nvPr/>
        </p:nvSpPr>
        <p:spPr>
          <a:xfrm flipH="1" flipV="1">
            <a:off x="5057354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712550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1937.9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7" name="流程图: 摘录 26"/>
          <p:cNvSpPr/>
          <p:nvPr/>
        </p:nvSpPr>
        <p:spPr>
          <a:xfrm flipH="1" flipV="1">
            <a:off x="6041329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723442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1937.12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29" name="流程图: 摘录 28"/>
          <p:cNvSpPr/>
          <p:nvPr/>
        </p:nvSpPr>
        <p:spPr>
          <a:xfrm flipH="1" flipV="1">
            <a:off x="7052221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672191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1938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1" name="流程图: 摘录 30"/>
          <p:cNvSpPr/>
          <p:nvPr/>
        </p:nvSpPr>
        <p:spPr>
          <a:xfrm flipH="1" flipV="1">
            <a:off x="8000970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566786" y="4926692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1940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3" name="流程图: 摘录 32"/>
          <p:cNvSpPr/>
          <p:nvPr/>
        </p:nvSpPr>
        <p:spPr>
          <a:xfrm flipH="1" flipV="1">
            <a:off x="8895565" y="448330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376383" y="4926692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1941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5" name="流程图: 摘录 34"/>
          <p:cNvSpPr/>
          <p:nvPr/>
        </p:nvSpPr>
        <p:spPr>
          <a:xfrm flipH="1" flipV="1">
            <a:off x="9705162" y="4483302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206626" y="4925353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1942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7" name="流程图: 摘录 36"/>
          <p:cNvSpPr/>
          <p:nvPr/>
        </p:nvSpPr>
        <p:spPr>
          <a:xfrm flipH="1" flipV="1">
            <a:off x="10535405" y="4481963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1034258" y="4921295"/>
            <a:ext cx="1060148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1945</a:t>
            </a:r>
            <a:r>
              <a:rPr lang="zh-CN" altLang="en-US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年</a:t>
            </a:r>
            <a:endParaRPr lang="zh-CN" altLang="en-US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39" name="流程图: 摘录 38"/>
          <p:cNvSpPr/>
          <p:nvPr/>
        </p:nvSpPr>
        <p:spPr>
          <a:xfrm flipH="1" flipV="1">
            <a:off x="11363037" y="4477905"/>
            <a:ext cx="361950" cy="37147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524050" y="3657962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一二九运动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642481" y="4257494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417463" y="3848813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26790" y="3708400"/>
            <a:ext cx="1171450" cy="5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事变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45221" y="4271984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439274" y="388657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492254" y="3647085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七七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事变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610685" y="4246617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355131" y="3886079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2885" y="3655894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淞沪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会战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4571316" y="4255426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315762" y="389488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62250" y="3647085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平型关大捷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480681" y="4246617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5225127" y="3886079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6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291246" y="3646822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南京大屠杀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409677" y="4246354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154123" y="3885816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8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54536" y="3649724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武汉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会战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7372967" y="4249256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117413" y="3888718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9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144095" y="3625854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百团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大战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8262526" y="4225386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8006972" y="3864848"/>
            <a:ext cx="615100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11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486005" y="3621044"/>
            <a:ext cx="1543578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第三次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长沙会战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9626934" y="4227450"/>
            <a:ext cx="1263811" cy="600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070543" y="3864848"/>
            <a:ext cx="634619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12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874458" y="3627918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七大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10992889" y="4227450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10737334" y="3866912"/>
            <a:ext cx="580287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13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54536" y="2880515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台儿庄战役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7372967" y="3480047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058461" y="3109152"/>
            <a:ext cx="666177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10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815716" y="2857169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日本</a:t>
            </a:r>
            <a:endParaRPr lang="en-US" altLang="zh-CN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投降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10934147" y="3456701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0678592" y="3096163"/>
            <a:ext cx="580287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14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4" name="直接连接符 83"/>
          <p:cNvCxnSpPr>
            <a:endCxn id="86" idx="0"/>
          </p:cNvCxnSpPr>
          <p:nvPr/>
        </p:nvCxnSpPr>
        <p:spPr>
          <a:xfrm>
            <a:off x="8741833" y="5484381"/>
            <a:ext cx="7976" cy="88178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702884" y="6366163"/>
            <a:ext cx="209384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二战全面爆发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02" name="直接箭头连接符 101"/>
          <p:cNvCxnSpPr>
            <a:stCxn id="38" idx="2"/>
            <a:endCxn id="103" idx="0"/>
          </p:cNvCxnSpPr>
          <p:nvPr/>
        </p:nvCxnSpPr>
        <p:spPr>
          <a:xfrm>
            <a:off x="11564332" y="5407069"/>
            <a:ext cx="0" cy="867203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0855237" y="6274272"/>
            <a:ext cx="1418189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二战结束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07" name="直接箭头连接符 106"/>
          <p:cNvCxnSpPr>
            <a:stCxn id="8" idx="0"/>
          </p:cNvCxnSpPr>
          <p:nvPr/>
        </p:nvCxnSpPr>
        <p:spPr>
          <a:xfrm flipH="1" flipV="1">
            <a:off x="1046480" y="2418080"/>
            <a:ext cx="20901" cy="1247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-40254" y="1977035"/>
            <a:ext cx="209384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抗日战争起点</a:t>
            </a:r>
            <a:endParaRPr lang="zh-CN" altLang="en-US" sz="2000" dirty="0">
              <a:solidFill>
                <a:schemeClr val="accent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10" name="直接箭头连接符 109"/>
          <p:cNvCxnSpPr>
            <a:stCxn id="46" idx="0"/>
          </p:cNvCxnSpPr>
          <p:nvPr/>
        </p:nvCxnSpPr>
        <p:spPr>
          <a:xfrm flipH="1" flipV="1">
            <a:off x="4030377" y="2418080"/>
            <a:ext cx="9198" cy="12290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2946887" y="1977035"/>
            <a:ext cx="209384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全民族抗战开始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305132" y="2694047"/>
            <a:ext cx="1094641" cy="583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国共合作宣言的发表</a:t>
            </a:r>
            <a:endParaRPr lang="zh-CN" altLang="en-US" sz="2000" dirty="0">
              <a:solidFill>
                <a:srgbClr val="C00000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5453217" y="3457562"/>
            <a:ext cx="8222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5197663" y="3097024"/>
            <a:ext cx="347348" cy="452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7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8" name="直接箭头连接符 117"/>
          <p:cNvCxnSpPr/>
          <p:nvPr/>
        </p:nvCxnSpPr>
        <p:spPr>
          <a:xfrm flipV="1">
            <a:off x="5852452" y="1861215"/>
            <a:ext cx="1" cy="556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4798361" y="1313903"/>
            <a:ext cx="209384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第二次国共合作的开始标志</a:t>
            </a:r>
            <a:endParaRPr lang="zh-CN" altLang="en-US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22" name="直接箭头连接符 121"/>
          <p:cNvCxnSpPr>
            <a:stCxn id="80" idx="0"/>
          </p:cNvCxnSpPr>
          <p:nvPr/>
        </p:nvCxnSpPr>
        <p:spPr>
          <a:xfrm flipH="1" flipV="1">
            <a:off x="11363036" y="2003526"/>
            <a:ext cx="1" cy="8536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0219849" y="1490127"/>
            <a:ext cx="2093849" cy="48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抗日战争结束</a:t>
            </a:r>
            <a:endParaRPr lang="zh-CN" altLang="en-US" sz="2000" dirty="0">
              <a:solidFill>
                <a:schemeClr val="accent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8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5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8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0" grpId="0"/>
      <p:bldP spid="43" grpId="0"/>
      <p:bldP spid="46" grpId="0"/>
      <p:bldP spid="49" grpId="0"/>
      <p:bldP spid="55" grpId="0"/>
      <p:bldP spid="58" grpId="0"/>
      <p:bldP spid="61" grpId="0"/>
      <p:bldP spid="64" grpId="0"/>
      <p:bldP spid="70" grpId="0"/>
      <p:bldP spid="73" grpId="0"/>
      <p:bldP spid="76" grpId="0"/>
      <p:bldP spid="80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4" y="510827"/>
            <a:ext cx="5195795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考点一：从九一八事变到西安事变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1297" y="1606640"/>
            <a:ext cx="2639449" cy="72984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日军再度出没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03614" y="3686849"/>
            <a:ext cx="2639447" cy="7298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学生的反抗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1296" y="5563666"/>
            <a:ext cx="2639446" cy="7298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张杨为民请命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左中括号 7"/>
          <p:cNvSpPr/>
          <p:nvPr/>
        </p:nvSpPr>
        <p:spPr>
          <a:xfrm>
            <a:off x="4523015" y="1117031"/>
            <a:ext cx="206828" cy="1709057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29843" y="1275124"/>
            <a:ext cx="2018960" cy="4925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9844" y="2090192"/>
            <a:ext cx="2018960" cy="49257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华北危机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1" name="箭头: 右 10"/>
          <p:cNvSpPr/>
          <p:nvPr/>
        </p:nvSpPr>
        <p:spPr>
          <a:xfrm>
            <a:off x="6955632" y="1347970"/>
            <a:ext cx="783770" cy="34688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5400000">
            <a:off x="5248846" y="2711930"/>
            <a:ext cx="659486" cy="32146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6" name="右大括号 15"/>
          <p:cNvSpPr/>
          <p:nvPr/>
        </p:nvSpPr>
        <p:spPr>
          <a:xfrm>
            <a:off x="10520703" y="782690"/>
            <a:ext cx="321468" cy="3755571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103089" y="1117180"/>
            <a:ext cx="847639" cy="315529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中日民族矛盾上升为主要矛盾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8" name="箭头: 圆角右 17"/>
          <p:cNvSpPr/>
          <p:nvPr/>
        </p:nvSpPr>
        <p:spPr>
          <a:xfrm rot="10800000">
            <a:off x="10673103" y="4505335"/>
            <a:ext cx="1170554" cy="1382274"/>
          </a:xfrm>
          <a:prstGeom prst="bentArrow">
            <a:avLst>
              <a:gd name="adj1" fmla="val 6401"/>
              <a:gd name="adj2" fmla="val 16630"/>
              <a:gd name="adj3" fmla="val 25000"/>
              <a:gd name="adj4" fmla="val 6141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65" y="2897576"/>
            <a:ext cx="2018960" cy="173248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343061" y="4541377"/>
            <a:ext cx="3238289" cy="6594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“华北之大，已经安放不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下一张平静的书桌了。”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28" name="图片 27" descr="29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80" y="5333501"/>
            <a:ext cx="1806639" cy="1377867"/>
          </a:xfrm>
          <a:prstGeom prst="ellipse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905" y="758737"/>
            <a:ext cx="2572735" cy="20484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39" y="2748863"/>
            <a:ext cx="2578832" cy="204843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539" y="4809566"/>
            <a:ext cx="2578832" cy="2048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" y="169468"/>
            <a:ext cx="12185194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8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8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69738" y="1256994"/>
            <a:ext cx="2031012" cy="345970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注意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7188" y="1256993"/>
            <a:ext cx="1989319" cy="386919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重要</a:t>
            </a:r>
            <a:endParaRPr lang="zh-CN" altLang="en-US" sz="2000" dirty="0">
              <a:solidFill>
                <a:schemeClr val="accent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4638" y="1256993"/>
            <a:ext cx="2800544" cy="474165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非常重要</a:t>
            </a:r>
            <a:endParaRPr lang="zh-CN" altLang="en-US" sz="20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" y="1286025"/>
            <a:ext cx="2286893" cy="363474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看清重点标记</a:t>
            </a:r>
            <a:endParaRPr lang="zh-CN" altLang="en-US" sz="2400" dirty="0">
              <a:solidFill>
                <a:srgbClr val="C00000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959325" y="731898"/>
            <a:ext cx="348800" cy="14483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04" y="982385"/>
            <a:ext cx="793816" cy="793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46" y="1110662"/>
            <a:ext cx="620518" cy="620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76" y="1090691"/>
            <a:ext cx="620518" cy="620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37" y="1110662"/>
            <a:ext cx="599532" cy="5995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69" y="1110662"/>
            <a:ext cx="599532" cy="5995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01" y="1106359"/>
            <a:ext cx="599532" cy="599532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1962150"/>
            <a:ext cx="1219200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28"/>
          <p:cNvSpPr>
            <a:spLocks noEditPoints="1"/>
          </p:cNvSpPr>
          <p:nvPr/>
        </p:nvSpPr>
        <p:spPr bwMode="auto">
          <a:xfrm>
            <a:off x="-1" y="2214107"/>
            <a:ext cx="5440193" cy="56197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考点一：从九一八事变到西安事变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17" y="2189432"/>
            <a:ext cx="620518" cy="6205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47" y="2169461"/>
            <a:ext cx="620518" cy="62051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912" y="1602964"/>
            <a:ext cx="9274170" cy="6306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（一）日军再度出没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背景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）日本对中国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蓄谋已久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）日本企图通过对外侵略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摆脱经济危机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国共内战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给了日本可趁之机。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</a:t>
            </a:r>
            <a:endParaRPr lang="en-US" altLang="zh-CN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）时间、地点：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）借口：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）结果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 flipV="1">
            <a:off x="2207150" y="5852160"/>
            <a:ext cx="2070210" cy="459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1410146" y="6390391"/>
            <a:ext cx="2070210" cy="4592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68870" y="5475013"/>
            <a:ext cx="2320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1931.9.18</a:t>
            </a:r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；沈阳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2524" y="6011020"/>
            <a:ext cx="1701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柳条湖事件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思想气泡: 云 25"/>
          <p:cNvSpPr/>
          <p:nvPr/>
        </p:nvSpPr>
        <p:spPr>
          <a:xfrm>
            <a:off x="4820734" y="4431008"/>
            <a:ext cx="3168164" cy="1891700"/>
          </a:xfrm>
          <a:prstGeom prst="cloudCallout">
            <a:avLst>
              <a:gd name="adj1" fmla="val -46518"/>
              <a:gd name="adj2" fmla="val 7158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20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你知道当时国民党高层对日军的进攻采取的是什么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政策</a:t>
            </a:r>
            <a:r>
              <a:rPr lang="zh-CN" altLang="en-US" sz="20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吗？</a:t>
            </a:r>
            <a:endParaRPr lang="zh-CN" altLang="en-US" sz="20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81" y="3074436"/>
            <a:ext cx="3331027" cy="4712133"/>
          </a:xfrm>
          <a:prstGeom prst="rect">
            <a:avLst/>
          </a:prstGeom>
        </p:spPr>
      </p:pic>
      <p:sp>
        <p:nvSpPr>
          <p:cNvPr id="28" name="对话气泡: 椭圆形 27"/>
          <p:cNvSpPr/>
          <p:nvPr/>
        </p:nvSpPr>
        <p:spPr>
          <a:xfrm>
            <a:off x="10473233" y="3111464"/>
            <a:ext cx="2047790" cy="989561"/>
          </a:xfrm>
          <a:prstGeom prst="wedgeEllipseCallout">
            <a:avLst>
              <a:gd name="adj1" fmla="val -20792"/>
              <a:gd name="adj2" fmla="val 7447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不抵抗政策！</a:t>
            </a:r>
            <a:endParaRPr lang="zh-CN" altLang="en-US" sz="28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58135" y="2143291"/>
            <a:ext cx="5410073" cy="674883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潮字社国风冉宋简-闪" panose="02010604000000000000" pitchFamily="2" charset="-122"/>
                <a:ea typeface="潮字社国风冉宋简-闪" panose="02010604000000000000" pitchFamily="2" charset="-122"/>
              </a:rPr>
              <a:t>填空接龙：根据学号顺序进行回答，每人一空，请大家准备好。</a:t>
            </a:r>
            <a:endParaRPr lang="zh-CN" altLang="en-US" sz="2000" dirty="0">
              <a:solidFill>
                <a:schemeClr val="tx1"/>
              </a:solidFill>
              <a:latin typeface="潮字社国风冉宋简-闪" panose="02010604000000000000" pitchFamily="2" charset="-122"/>
              <a:ea typeface="潮字社国风冉宋简-闪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5" grpId="0" animBg="1"/>
      <p:bldP spid="18" grpId="0"/>
      <p:bldP spid="19" grpId="0" animBg="1"/>
      <p:bldP spid="20" grpId="0" animBg="1"/>
      <p:bldP spid="21" grpId="0"/>
      <p:bldP spid="22" grpId="0"/>
      <p:bldP spid="26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0" y="497924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考点一：从九一八事变到西安事变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0091" y="759582"/>
            <a:ext cx="6633479" cy="3681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东北三省沦陷</a:t>
            </a:r>
            <a:endParaRPr lang="en-US" altLang="zh-CN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伪满洲国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的建立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概况：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年，在     成立，由末代皇帝     执政。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目的：企图把东北从中国分裂出去。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殖民统治：屠杀无辜人民，掠夺战略资源，推行奴化教育，实施残酷的殖民统治。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）东北军民的抵抗（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局部抗战的表现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178" y="4269616"/>
            <a:ext cx="2028822" cy="31327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东北各族民众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178" y="4757058"/>
            <a:ext cx="2028822" cy="31327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未撤走的东北军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2383971" y="4269616"/>
            <a:ext cx="72120" cy="90109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30285" y="4201686"/>
            <a:ext cx="1745794" cy="10018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抗日义勇军</a:t>
            </a:r>
            <a:endParaRPr lang="zh-CN" altLang="en-US" sz="24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7178" y="5785148"/>
            <a:ext cx="2028822" cy="68096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中国共产党派杨靖宇等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2379891" y="5675082"/>
            <a:ext cx="72120" cy="90109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850332" y="5573333"/>
            <a:ext cx="1745794" cy="10018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抗日游击队</a:t>
            </a:r>
            <a:endParaRPr lang="zh-CN" altLang="en-US" sz="2400" dirty="0">
              <a:solidFill>
                <a:srgbClr val="C00000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2" name="右大括号 11"/>
          <p:cNvSpPr/>
          <p:nvPr/>
        </p:nvSpPr>
        <p:spPr>
          <a:xfrm>
            <a:off x="4674050" y="4201685"/>
            <a:ext cx="72120" cy="2397675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101319" y="4112421"/>
            <a:ext cx="1279071" cy="25762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Aa语文老师的字 (非商业使用)" panose="02010600010101010101" pitchFamily="2" charset="-122"/>
                <a:ea typeface="Aa语文老师的字 (非商业使用)" panose="02010600010101010101" pitchFamily="2" charset="-122"/>
              </a:rPr>
              <a:t>中共领导的东北抗日联军</a:t>
            </a:r>
            <a:endParaRPr lang="zh-CN" altLang="en-US" sz="2400" dirty="0">
              <a:solidFill>
                <a:schemeClr val="tx1"/>
              </a:solidFill>
              <a:latin typeface="Aa语文老师的字 (非商业使用)" panose="02010600010101010101" pitchFamily="2" charset="-122"/>
              <a:ea typeface="Aa语文老师的字 (非商业使用)" panose="0201060001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9490" y="-36492"/>
            <a:ext cx="5276844" cy="3563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）影响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九一八事变成为                  的起点；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揭开了                  的序幕。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zh-CN" altLang="en-US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中国人民          开始。</a:t>
            </a:r>
            <a:endParaRPr lang="en-US" altLang="zh-CN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6681109" y="337458"/>
            <a:ext cx="54430" cy="650836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占位符 4" descr="未命名的设计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1244" y="2976216"/>
            <a:ext cx="2933069" cy="4149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任意多边形: 形状 19"/>
          <p:cNvSpPr/>
          <p:nvPr/>
        </p:nvSpPr>
        <p:spPr>
          <a:xfrm flipV="1">
            <a:off x="1124020" y="2347169"/>
            <a:ext cx="69099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V="1">
            <a:off x="2696275" y="2347165"/>
            <a:ext cx="58329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V="1">
            <a:off x="5302470" y="2347165"/>
            <a:ext cx="58329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V="1">
            <a:off x="8841630" y="1722482"/>
            <a:ext cx="2014442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V="1">
            <a:off x="7905756" y="2170633"/>
            <a:ext cx="217509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V="1">
            <a:off x="8181244" y="2570742"/>
            <a:ext cx="1176116" cy="886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24020" y="2007279"/>
            <a:ext cx="776908" cy="40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63519" y="1987830"/>
            <a:ext cx="836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长春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16552" y="1992402"/>
            <a:ext cx="850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溥仪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97724" y="1361317"/>
            <a:ext cx="2416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中国人民抗日战争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20492" y="1816242"/>
            <a:ext cx="2416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世界反法西斯战争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13389" y="2223455"/>
            <a:ext cx="1311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局部抗战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2" name="对话气泡: 圆角矩形 31"/>
          <p:cNvSpPr/>
          <p:nvPr/>
        </p:nvSpPr>
        <p:spPr>
          <a:xfrm>
            <a:off x="9111057" y="852883"/>
            <a:ext cx="1578512" cy="474115"/>
          </a:xfrm>
          <a:prstGeom prst="wedgeRoundRectCallout">
            <a:avLst>
              <a:gd name="adj1" fmla="val -18904"/>
              <a:gd name="adj2" fmla="val 69638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十四年抗战</a:t>
            </a:r>
            <a:endParaRPr lang="zh-CN" altLang="en-US" b="1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97" y="477928"/>
            <a:ext cx="620518" cy="62051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27" y="457957"/>
            <a:ext cx="620518" cy="620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考点一：从九一八事变到西安事变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38" y="453532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8" y="940188"/>
            <a:ext cx="6385337" cy="5717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华北危机</a:t>
            </a:r>
            <a:endParaRPr lang="en-US" altLang="zh-CN" sz="20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1935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年下半年，日本策动               ，妄图使华北五省脱离中国版图。</a:t>
            </a:r>
            <a:endParaRPr lang="zh-CN" altLang="en-US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国民政府政策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           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政策。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（二）学生的反抗</a:t>
            </a: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一二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.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九运动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概况：在中国共产党领导下，北平数千名学向国民党情愿，遭到镇压。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口号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①揭露了日本侵略者             的阴谋；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②打击了国民党政府         的政策；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49923" y="940188"/>
            <a:ext cx="5082847" cy="558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③促进了                      的到来。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（三）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西安事变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双十二事变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背景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）根本原因：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）蒋介石顽固坚持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）中国共产党                 的感召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时间、地点和人物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3. 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经过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）在西安，张学良、杨虎城扣压蒋介石，实行</a:t>
            </a:r>
            <a:r>
              <a:rPr lang="zh-CN" altLang="en-US" sz="2000" dirty="0"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“兵谏”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</a:t>
            </a:r>
            <a:endParaRPr lang="en-US" altLang="zh-CN" sz="2000" dirty="0"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（</a:t>
            </a:r>
            <a:r>
              <a:rPr lang="en-US" altLang="zh-CN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2</a:t>
            </a:r>
            <a:r>
              <a:rPr lang="zh-CN" altLang="en-US" sz="2000" dirty="0"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）通电全国，要求停止内战，联共抗日。</a:t>
            </a:r>
            <a:endParaRPr lang="en-US" altLang="zh-CN" sz="20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6681109" y="337458"/>
            <a:ext cx="54430" cy="650836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/>
        </p:nvSpPr>
        <p:spPr>
          <a:xfrm flipV="1">
            <a:off x="3048908" y="1715793"/>
            <a:ext cx="167549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2321691" y="2630193"/>
            <a:ext cx="987566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231453" y="3590312"/>
            <a:ext cx="1685917" cy="8368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67583" y="5300589"/>
            <a:ext cx="6394815" cy="8369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2422981" y="6324124"/>
            <a:ext cx="1561190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2422981" y="6823744"/>
            <a:ext cx="1027788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V="1">
            <a:off x="7769017" y="1421879"/>
            <a:ext cx="2855439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V="1">
            <a:off x="8585427" y="2813010"/>
            <a:ext cx="3345315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flipV="1">
            <a:off x="9237824" y="3256576"/>
            <a:ext cx="106006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flipV="1">
            <a:off x="8708054" y="3700141"/>
            <a:ext cx="2036146" cy="99534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flipV="1">
            <a:off x="6761316" y="4592409"/>
            <a:ext cx="5368005" cy="53817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826888" y="1344878"/>
            <a:ext cx="2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“华北自治运动”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58333" y="2250328"/>
            <a:ext cx="2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“不抵抗”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31320" y="3231235"/>
            <a:ext cx="1500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1935.12.9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162421" y="4629651"/>
            <a:ext cx="72263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“打倒日本帝国主义”“反对华北自治”</a:t>
            </a:r>
            <a:endParaRPr lang="en-US" altLang="zh-CN" sz="2000" dirty="0">
              <a:solidFill>
                <a:schemeClr val="accent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“停止内战，一致抗日”等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30868" y="5974291"/>
            <a:ext cx="2412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企图吞并华北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25405" y="6456352"/>
            <a:ext cx="2412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对日妥协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1195" y="1053548"/>
            <a:ext cx="3633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全国抗日救亡运动新高潮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20113" y="2403071"/>
            <a:ext cx="3633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中日民族矛盾上升为主要矛盾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43176" y="2868559"/>
            <a:ext cx="1449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内战政策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49256" y="3371938"/>
            <a:ext cx="2637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00629" y="4167288"/>
            <a:ext cx="5368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1936.12.12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；西安；张学良和杨虎城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r="17647" b="30048"/>
          <a:stretch>
            <a:fillRect/>
          </a:stretch>
        </p:blipFill>
        <p:spPr>
          <a:xfrm>
            <a:off x="6814172" y="1960218"/>
            <a:ext cx="1715988" cy="1900701"/>
          </a:xfrm>
          <a:prstGeom prst="ellipse">
            <a:avLst/>
          </a:prstGeom>
          <a:solidFill>
            <a:srgbClr val="FFFFFF">
              <a:shade val="85000"/>
            </a:srgbClr>
          </a:solidFill>
          <a:ln w="76200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464" y="1960219"/>
            <a:ext cx="1901775" cy="1900701"/>
          </a:xfrm>
          <a:prstGeom prst="ellipse">
            <a:avLst/>
          </a:prstGeom>
          <a:solidFill>
            <a:srgbClr val="FFFFFF">
              <a:shade val="85000"/>
            </a:srgbClr>
          </a:solidFill>
          <a:ln w="7620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文本框 35"/>
          <p:cNvSpPr txBox="1"/>
          <p:nvPr/>
        </p:nvSpPr>
        <p:spPr>
          <a:xfrm>
            <a:off x="5097528" y="3282878"/>
            <a:ext cx="101779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张学良</a:t>
            </a:r>
            <a:endParaRPr lang="zh-CN" altLang="en-US" sz="20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26037" y="3328343"/>
            <a:ext cx="106730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杨虎城</a:t>
            </a:r>
            <a:endParaRPr lang="zh-CN" altLang="en-US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0" y="12182"/>
            <a:ext cx="12185194" cy="404690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0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accent4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知识重难点</a:t>
            </a:r>
            <a:endParaRPr lang="zh-CN" altLang="en-US" sz="20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2678" y="416872"/>
            <a:ext cx="5101319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考点一：从九一八事变到西安事变</a:t>
            </a:r>
            <a:endParaRPr lang="zh-CN" altLang="en-US" sz="2400" b="1" dirty="0">
              <a:solidFill>
                <a:schemeClr val="bg1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388793"/>
            <a:ext cx="620518" cy="62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97" y="400722"/>
            <a:ext cx="620518" cy="620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78" y="1199437"/>
            <a:ext cx="11911608" cy="4459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4.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中共对西安事变的态度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从           出发，主张                          。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派        到西安参加谈判，与各方面进行协商。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5.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结果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西安事变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6. </a:t>
            </a: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西安事变和平解决的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意义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①揭开了                        的序幕，成为扭转时局的关键。</a:t>
            </a:r>
            <a:endParaRPr lang="zh-CN" altLang="en-US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②从此，        基本结束，                    形成。</a:t>
            </a: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 flipV="1">
            <a:off x="447223" y="2020593"/>
            <a:ext cx="167549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 flipV="1">
            <a:off x="3488505" y="2020593"/>
            <a:ext cx="3935551" cy="60502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V="1">
            <a:off x="447223" y="2599711"/>
            <a:ext cx="967921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flipV="1">
            <a:off x="1284968" y="3686107"/>
            <a:ext cx="1338489" cy="45720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 flipV="1">
            <a:off x="1284968" y="4786225"/>
            <a:ext cx="3668032" cy="45721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415145" y="5398202"/>
            <a:ext cx="1099456" cy="45719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 flipV="1">
            <a:off x="4115254" y="5344432"/>
            <a:ext cx="3025775" cy="60503"/>
          </a:xfrm>
          <a:custGeom>
            <a:avLst/>
            <a:gdLst>
              <a:gd name="connsiteX0" fmla="*/ 0 w 1638300"/>
              <a:gd name="connsiteY0" fmla="*/ 9558 h 66708"/>
              <a:gd name="connsiteX1" fmla="*/ 95250 w 1638300"/>
              <a:gd name="connsiteY1" fmla="*/ 47658 h 66708"/>
              <a:gd name="connsiteX2" fmla="*/ 180975 w 1638300"/>
              <a:gd name="connsiteY2" fmla="*/ 38133 h 66708"/>
              <a:gd name="connsiteX3" fmla="*/ 285750 w 1638300"/>
              <a:gd name="connsiteY3" fmla="*/ 9558 h 66708"/>
              <a:gd name="connsiteX4" fmla="*/ 314325 w 1638300"/>
              <a:gd name="connsiteY4" fmla="*/ 28608 h 66708"/>
              <a:gd name="connsiteX5" fmla="*/ 333375 w 1638300"/>
              <a:gd name="connsiteY5" fmla="*/ 57183 h 66708"/>
              <a:gd name="connsiteX6" fmla="*/ 361950 w 1638300"/>
              <a:gd name="connsiteY6" fmla="*/ 66708 h 66708"/>
              <a:gd name="connsiteX7" fmla="*/ 428625 w 1638300"/>
              <a:gd name="connsiteY7" fmla="*/ 47658 h 66708"/>
              <a:gd name="connsiteX8" fmla="*/ 504825 w 1638300"/>
              <a:gd name="connsiteY8" fmla="*/ 19083 h 66708"/>
              <a:gd name="connsiteX9" fmla="*/ 561975 w 1638300"/>
              <a:gd name="connsiteY9" fmla="*/ 28608 h 66708"/>
              <a:gd name="connsiteX10" fmla="*/ 695325 w 1638300"/>
              <a:gd name="connsiteY10" fmla="*/ 9558 h 66708"/>
              <a:gd name="connsiteX11" fmla="*/ 733425 w 1638300"/>
              <a:gd name="connsiteY11" fmla="*/ 19083 h 66708"/>
              <a:gd name="connsiteX12" fmla="*/ 790575 w 1638300"/>
              <a:gd name="connsiteY12" fmla="*/ 38133 h 66708"/>
              <a:gd name="connsiteX13" fmla="*/ 1019175 w 1638300"/>
              <a:gd name="connsiteY13" fmla="*/ 9558 h 66708"/>
              <a:gd name="connsiteX14" fmla="*/ 1095375 w 1638300"/>
              <a:gd name="connsiteY14" fmla="*/ 19083 h 66708"/>
              <a:gd name="connsiteX15" fmla="*/ 1152525 w 1638300"/>
              <a:gd name="connsiteY15" fmla="*/ 38133 h 66708"/>
              <a:gd name="connsiteX16" fmla="*/ 1552575 w 1638300"/>
              <a:gd name="connsiteY16" fmla="*/ 38133 h 66708"/>
              <a:gd name="connsiteX17" fmla="*/ 1581150 w 1638300"/>
              <a:gd name="connsiteY17" fmla="*/ 47658 h 66708"/>
              <a:gd name="connsiteX18" fmla="*/ 1638300 w 1638300"/>
              <a:gd name="connsiteY18" fmla="*/ 28608 h 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38300" h="66708">
                <a:moveTo>
                  <a:pt x="0" y="9558"/>
                </a:moveTo>
                <a:cubicBezTo>
                  <a:pt x="21056" y="20086"/>
                  <a:pt x="65869" y="47658"/>
                  <a:pt x="95250" y="47658"/>
                </a:cubicBezTo>
                <a:cubicBezTo>
                  <a:pt x="124001" y="47658"/>
                  <a:pt x="152400" y="41308"/>
                  <a:pt x="180975" y="38133"/>
                </a:cubicBezTo>
                <a:cubicBezTo>
                  <a:pt x="251595" y="-8947"/>
                  <a:pt x="215674" y="-4457"/>
                  <a:pt x="285750" y="9558"/>
                </a:cubicBezTo>
                <a:cubicBezTo>
                  <a:pt x="295275" y="15908"/>
                  <a:pt x="306230" y="20513"/>
                  <a:pt x="314325" y="28608"/>
                </a:cubicBezTo>
                <a:cubicBezTo>
                  <a:pt x="322420" y="36703"/>
                  <a:pt x="324436" y="50032"/>
                  <a:pt x="333375" y="57183"/>
                </a:cubicBezTo>
                <a:cubicBezTo>
                  <a:pt x="341215" y="63455"/>
                  <a:pt x="352425" y="63533"/>
                  <a:pt x="361950" y="66708"/>
                </a:cubicBezTo>
                <a:cubicBezTo>
                  <a:pt x="381284" y="61875"/>
                  <a:pt x="409494" y="55857"/>
                  <a:pt x="428625" y="47658"/>
                </a:cubicBezTo>
                <a:cubicBezTo>
                  <a:pt x="498357" y="17773"/>
                  <a:pt x="434581" y="36644"/>
                  <a:pt x="504825" y="19083"/>
                </a:cubicBezTo>
                <a:cubicBezTo>
                  <a:pt x="523875" y="22258"/>
                  <a:pt x="542662" y="28608"/>
                  <a:pt x="561975" y="28608"/>
                </a:cubicBezTo>
                <a:cubicBezTo>
                  <a:pt x="645447" y="28608"/>
                  <a:pt x="642442" y="27186"/>
                  <a:pt x="695325" y="9558"/>
                </a:cubicBezTo>
                <a:cubicBezTo>
                  <a:pt x="708025" y="12733"/>
                  <a:pt x="720886" y="15321"/>
                  <a:pt x="733425" y="19083"/>
                </a:cubicBezTo>
                <a:cubicBezTo>
                  <a:pt x="752659" y="24853"/>
                  <a:pt x="790575" y="38133"/>
                  <a:pt x="790575" y="38133"/>
                </a:cubicBezTo>
                <a:cubicBezTo>
                  <a:pt x="902026" y="983"/>
                  <a:pt x="827675" y="20197"/>
                  <a:pt x="1019175" y="9558"/>
                </a:cubicBezTo>
                <a:cubicBezTo>
                  <a:pt x="1044575" y="12733"/>
                  <a:pt x="1070346" y="13720"/>
                  <a:pt x="1095375" y="19083"/>
                </a:cubicBezTo>
                <a:cubicBezTo>
                  <a:pt x="1115010" y="23290"/>
                  <a:pt x="1152525" y="38133"/>
                  <a:pt x="1152525" y="38133"/>
                </a:cubicBezTo>
                <a:cubicBezTo>
                  <a:pt x="1315866" y="10910"/>
                  <a:pt x="1229431" y="21562"/>
                  <a:pt x="1552575" y="38133"/>
                </a:cubicBezTo>
                <a:cubicBezTo>
                  <a:pt x="1562602" y="38647"/>
                  <a:pt x="1571625" y="44483"/>
                  <a:pt x="1581150" y="47658"/>
                </a:cubicBezTo>
                <a:lnTo>
                  <a:pt x="1638300" y="28608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7223" y="1601099"/>
            <a:ext cx="1753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全民族利益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88505" y="1601099"/>
            <a:ext cx="4390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和平解决西安事变，联蒋抗日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7381" y="2180164"/>
            <a:ext cx="1327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周恩来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1901" y="3227990"/>
            <a:ext cx="1945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和平解决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55225" y="4351193"/>
            <a:ext cx="4135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国共两党由内战到联合抗日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3896" y="4936537"/>
            <a:ext cx="1620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十年内战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36434" y="4916811"/>
            <a:ext cx="3783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</a:t>
            </a:r>
            <a:r>
              <a:rPr lang="zh-CN" altLang="en-US" sz="2400" dirty="0">
                <a:solidFill>
                  <a:srgbClr val="C00000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初步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8630868" y="5679448"/>
            <a:ext cx="3448685" cy="4908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5417" y="5609286"/>
            <a:ext cx="4513500" cy="602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74793" y="5659512"/>
            <a:ext cx="4456125" cy="516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4367" y="6353717"/>
            <a:ext cx="3133172" cy="363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52169" y="6430382"/>
            <a:ext cx="3133172" cy="36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8"/>
          <p:cNvSpPr>
            <a:spLocks noEditPoints="1"/>
          </p:cNvSpPr>
          <p:nvPr/>
        </p:nvSpPr>
        <p:spPr bwMode="auto">
          <a:xfrm>
            <a:off x="116434" y="510827"/>
            <a:ext cx="5195795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考点二：七七事变与全民族抗战</a:t>
            </a:r>
            <a:endParaRPr lang="zh-CN" altLang="en-US" sz="2400" b="1" dirty="0">
              <a:solidFill>
                <a:schemeClr val="accent4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3" name="Freeform 528"/>
          <p:cNvSpPr>
            <a:spLocks noEditPoints="1"/>
          </p:cNvSpPr>
          <p:nvPr/>
        </p:nvSpPr>
        <p:spPr bwMode="auto">
          <a:xfrm>
            <a:off x="6806" y="9873"/>
            <a:ext cx="12185194" cy="523316"/>
          </a:xfrm>
          <a:custGeom>
            <a:avLst/>
            <a:gdLst>
              <a:gd name="T0" fmla="*/ 7 w 409"/>
              <a:gd name="T1" fmla="*/ 40 h 138"/>
              <a:gd name="T2" fmla="*/ 5 w 409"/>
              <a:gd name="T3" fmla="*/ 47 h 138"/>
              <a:gd name="T4" fmla="*/ 5 w 409"/>
              <a:gd name="T5" fmla="*/ 51 h 138"/>
              <a:gd name="T6" fmla="*/ 6 w 409"/>
              <a:gd name="T7" fmla="*/ 56 h 138"/>
              <a:gd name="T8" fmla="*/ 3 w 409"/>
              <a:gd name="T9" fmla="*/ 60 h 138"/>
              <a:gd name="T10" fmla="*/ 4 w 409"/>
              <a:gd name="T11" fmla="*/ 67 h 138"/>
              <a:gd name="T12" fmla="*/ 5 w 409"/>
              <a:gd name="T13" fmla="*/ 70 h 138"/>
              <a:gd name="T14" fmla="*/ 11 w 409"/>
              <a:gd name="T15" fmla="*/ 76 h 138"/>
              <a:gd name="T16" fmla="*/ 6 w 409"/>
              <a:gd name="T17" fmla="*/ 80 h 138"/>
              <a:gd name="T18" fmla="*/ 9 w 409"/>
              <a:gd name="T19" fmla="*/ 85 h 138"/>
              <a:gd name="T20" fmla="*/ 5 w 409"/>
              <a:gd name="T21" fmla="*/ 92 h 138"/>
              <a:gd name="T22" fmla="*/ 7 w 409"/>
              <a:gd name="T23" fmla="*/ 97 h 138"/>
              <a:gd name="T24" fmla="*/ 4 w 409"/>
              <a:gd name="T25" fmla="*/ 103 h 138"/>
              <a:gd name="T26" fmla="*/ 7 w 409"/>
              <a:gd name="T27" fmla="*/ 108 h 138"/>
              <a:gd name="T28" fmla="*/ 5 w 409"/>
              <a:gd name="T29" fmla="*/ 114 h 138"/>
              <a:gd name="T30" fmla="*/ 6 w 409"/>
              <a:gd name="T31" fmla="*/ 124 h 138"/>
              <a:gd name="T32" fmla="*/ 163 w 409"/>
              <a:gd name="T33" fmla="*/ 135 h 138"/>
              <a:gd name="T34" fmla="*/ 335 w 409"/>
              <a:gd name="T35" fmla="*/ 138 h 138"/>
              <a:gd name="T36" fmla="*/ 131 w 409"/>
              <a:gd name="T37" fmla="*/ 134 h 138"/>
              <a:gd name="T38" fmla="*/ 176 w 409"/>
              <a:gd name="T39" fmla="*/ 132 h 138"/>
              <a:gd name="T40" fmla="*/ 236 w 409"/>
              <a:gd name="T41" fmla="*/ 132 h 138"/>
              <a:gd name="T42" fmla="*/ 399 w 409"/>
              <a:gd name="T43" fmla="*/ 130 h 138"/>
              <a:gd name="T44" fmla="*/ 393 w 409"/>
              <a:gd name="T45" fmla="*/ 123 h 138"/>
              <a:gd name="T46" fmla="*/ 392 w 409"/>
              <a:gd name="T47" fmla="*/ 116 h 138"/>
              <a:gd name="T48" fmla="*/ 387 w 409"/>
              <a:gd name="T49" fmla="*/ 111 h 138"/>
              <a:gd name="T50" fmla="*/ 402 w 409"/>
              <a:gd name="T51" fmla="*/ 107 h 138"/>
              <a:gd name="T52" fmla="*/ 400 w 409"/>
              <a:gd name="T53" fmla="*/ 98 h 138"/>
              <a:gd name="T54" fmla="*/ 400 w 409"/>
              <a:gd name="T55" fmla="*/ 88 h 138"/>
              <a:gd name="T56" fmla="*/ 393 w 409"/>
              <a:gd name="T57" fmla="*/ 80 h 138"/>
              <a:gd name="T58" fmla="*/ 401 w 409"/>
              <a:gd name="T59" fmla="*/ 73 h 138"/>
              <a:gd name="T60" fmla="*/ 400 w 409"/>
              <a:gd name="T61" fmla="*/ 52 h 138"/>
              <a:gd name="T62" fmla="*/ 397 w 409"/>
              <a:gd name="T63" fmla="*/ 47 h 138"/>
              <a:gd name="T64" fmla="*/ 407 w 409"/>
              <a:gd name="T65" fmla="*/ 38 h 138"/>
              <a:gd name="T66" fmla="*/ 406 w 409"/>
              <a:gd name="T67" fmla="*/ 29 h 138"/>
              <a:gd name="T68" fmla="*/ 399 w 409"/>
              <a:gd name="T69" fmla="*/ 14 h 138"/>
              <a:gd name="T70" fmla="*/ 228 w 409"/>
              <a:gd name="T71" fmla="*/ 7 h 138"/>
              <a:gd name="T72" fmla="*/ 192 w 409"/>
              <a:gd name="T73" fmla="*/ 6 h 138"/>
              <a:gd name="T74" fmla="*/ 128 w 409"/>
              <a:gd name="T75" fmla="*/ 6 h 138"/>
              <a:gd name="T76" fmla="*/ 104 w 409"/>
              <a:gd name="T77" fmla="*/ 6 h 138"/>
              <a:gd name="T78" fmla="*/ 98 w 409"/>
              <a:gd name="T79" fmla="*/ 8 h 138"/>
              <a:gd name="T80" fmla="*/ 8 w 409"/>
              <a:gd name="T81" fmla="*/ 23 h 138"/>
              <a:gd name="T82" fmla="*/ 9 w 409"/>
              <a:gd name="T83" fmla="*/ 34 h 138"/>
              <a:gd name="T84" fmla="*/ 372 w 409"/>
              <a:gd name="T85" fmla="*/ 35 h 138"/>
              <a:gd name="T86" fmla="*/ 372 w 409"/>
              <a:gd name="T87" fmla="*/ 36 h 138"/>
              <a:gd name="T88" fmla="*/ 383 w 409"/>
              <a:gd name="T89" fmla="*/ 15 h 138"/>
              <a:gd name="T90" fmla="*/ 336 w 409"/>
              <a:gd name="T91" fmla="*/ 47 h 138"/>
              <a:gd name="T92" fmla="*/ 315 w 409"/>
              <a:gd name="T93" fmla="*/ 47 h 138"/>
              <a:gd name="T94" fmla="*/ 107 w 409"/>
              <a:gd name="T95" fmla="*/ 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9" h="138">
                <a:moveTo>
                  <a:pt x="1" y="36"/>
                </a:moveTo>
                <a:cubicBezTo>
                  <a:pt x="3" y="36"/>
                  <a:pt x="6" y="37"/>
                  <a:pt x="7" y="39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8" y="41"/>
                  <a:pt x="8" y="42"/>
                </a:cubicBezTo>
                <a:cubicBezTo>
                  <a:pt x="7" y="44"/>
                  <a:pt x="4" y="43"/>
                  <a:pt x="2" y="44"/>
                </a:cubicBezTo>
                <a:cubicBezTo>
                  <a:pt x="2" y="47"/>
                  <a:pt x="6" y="44"/>
                  <a:pt x="5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9"/>
                  <a:pt x="8" y="48"/>
                  <a:pt x="9" y="51"/>
                </a:cubicBezTo>
                <a:cubicBezTo>
                  <a:pt x="8" y="52"/>
                  <a:pt x="7" y="51"/>
                  <a:pt x="5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5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59"/>
                  <a:pt x="5" y="59"/>
                  <a:pt x="5" y="59"/>
                </a:cubicBezTo>
                <a:cubicBezTo>
                  <a:pt x="3" y="60"/>
                  <a:pt x="3" y="60"/>
                  <a:pt x="3" y="60"/>
                </a:cubicBezTo>
                <a:cubicBezTo>
                  <a:pt x="6" y="61"/>
                  <a:pt x="9" y="62"/>
                  <a:pt x="11" y="64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7"/>
                  <a:pt x="4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4" y="68"/>
                  <a:pt x="7" y="68"/>
                  <a:pt x="9" y="69"/>
                </a:cubicBezTo>
                <a:cubicBezTo>
                  <a:pt x="7" y="70"/>
                  <a:pt x="5" y="69"/>
                  <a:pt x="5" y="70"/>
                </a:cubicBezTo>
                <a:cubicBezTo>
                  <a:pt x="6" y="72"/>
                  <a:pt x="8" y="70"/>
                  <a:pt x="8" y="72"/>
                </a:cubicBezTo>
                <a:cubicBezTo>
                  <a:pt x="6" y="73"/>
                  <a:pt x="5" y="71"/>
                  <a:pt x="4" y="73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8"/>
                  <a:pt x="9" y="77"/>
                  <a:pt x="7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6" y="78"/>
                  <a:pt x="7" y="79"/>
                  <a:pt x="6" y="80"/>
                </a:cubicBezTo>
                <a:cubicBezTo>
                  <a:pt x="7" y="81"/>
                  <a:pt x="7" y="81"/>
                  <a:pt x="7" y="81"/>
                </a:cubicBezTo>
                <a:cubicBezTo>
                  <a:pt x="6" y="82"/>
                  <a:pt x="3" y="80"/>
                  <a:pt x="4" y="83"/>
                </a:cubicBezTo>
                <a:cubicBezTo>
                  <a:pt x="5" y="84"/>
                  <a:pt x="7" y="84"/>
                  <a:pt x="9" y="85"/>
                </a:cubicBezTo>
                <a:cubicBezTo>
                  <a:pt x="7" y="85"/>
                  <a:pt x="7" y="89"/>
                  <a:pt x="4" y="88"/>
                </a:cubicBezTo>
                <a:cubicBezTo>
                  <a:pt x="5" y="90"/>
                  <a:pt x="7" y="89"/>
                  <a:pt x="8" y="91"/>
                </a:cubicBezTo>
                <a:cubicBezTo>
                  <a:pt x="7" y="91"/>
                  <a:pt x="6" y="92"/>
                  <a:pt x="5" y="92"/>
                </a:cubicBezTo>
                <a:cubicBezTo>
                  <a:pt x="6" y="93"/>
                  <a:pt x="6" y="93"/>
                  <a:pt x="6" y="93"/>
                </a:cubicBezTo>
                <a:cubicBezTo>
                  <a:pt x="5" y="93"/>
                  <a:pt x="5" y="94"/>
                  <a:pt x="5" y="94"/>
                </a:cubicBezTo>
                <a:cubicBezTo>
                  <a:pt x="5" y="96"/>
                  <a:pt x="7" y="94"/>
                  <a:pt x="7" y="97"/>
                </a:cubicBezTo>
                <a:cubicBezTo>
                  <a:pt x="6" y="98"/>
                  <a:pt x="6" y="97"/>
                  <a:pt x="5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100"/>
                  <a:pt x="4" y="101"/>
                  <a:pt x="4" y="103"/>
                </a:cubicBezTo>
                <a:cubicBezTo>
                  <a:pt x="5" y="104"/>
                  <a:pt x="6" y="104"/>
                  <a:pt x="7" y="106"/>
                </a:cubicBezTo>
                <a:cubicBezTo>
                  <a:pt x="6" y="107"/>
                  <a:pt x="5" y="106"/>
                  <a:pt x="5" y="106"/>
                </a:cubicBezTo>
                <a:cubicBezTo>
                  <a:pt x="7" y="108"/>
                  <a:pt x="7" y="108"/>
                  <a:pt x="7" y="108"/>
                </a:cubicBezTo>
                <a:cubicBezTo>
                  <a:pt x="6" y="110"/>
                  <a:pt x="4" y="109"/>
                  <a:pt x="3" y="110"/>
                </a:cubicBezTo>
                <a:cubicBezTo>
                  <a:pt x="4" y="112"/>
                  <a:pt x="7" y="110"/>
                  <a:pt x="8" y="113"/>
                </a:cubicBezTo>
                <a:cubicBezTo>
                  <a:pt x="7" y="115"/>
                  <a:pt x="6" y="114"/>
                  <a:pt x="5" y="114"/>
                </a:cubicBezTo>
                <a:cubicBezTo>
                  <a:pt x="7" y="115"/>
                  <a:pt x="6" y="118"/>
                  <a:pt x="5" y="119"/>
                </a:cubicBezTo>
                <a:cubicBezTo>
                  <a:pt x="5" y="119"/>
                  <a:pt x="6" y="119"/>
                  <a:pt x="7" y="120"/>
                </a:cubicBezTo>
                <a:cubicBezTo>
                  <a:pt x="6" y="121"/>
                  <a:pt x="7" y="123"/>
                  <a:pt x="6" y="124"/>
                </a:cubicBezTo>
                <a:cubicBezTo>
                  <a:pt x="10" y="131"/>
                  <a:pt x="17" y="129"/>
                  <a:pt x="22" y="132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245" y="137"/>
                  <a:pt x="245" y="137"/>
                  <a:pt x="245" y="137"/>
                </a:cubicBezTo>
                <a:cubicBezTo>
                  <a:pt x="269" y="138"/>
                  <a:pt x="269" y="138"/>
                  <a:pt x="269" y="138"/>
                </a:cubicBezTo>
                <a:cubicBezTo>
                  <a:pt x="335" y="138"/>
                  <a:pt x="335" y="138"/>
                  <a:pt x="335" y="138"/>
                </a:cubicBezTo>
                <a:cubicBezTo>
                  <a:pt x="345" y="137"/>
                  <a:pt x="355" y="137"/>
                  <a:pt x="365" y="135"/>
                </a:cubicBezTo>
                <a:cubicBezTo>
                  <a:pt x="319" y="137"/>
                  <a:pt x="276" y="137"/>
                  <a:pt x="230" y="136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22" y="135"/>
                  <a:pt x="112" y="135"/>
                  <a:pt x="103" y="133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170" y="132"/>
                  <a:pt x="174" y="134"/>
                  <a:pt x="176" y="132"/>
                </a:cubicBezTo>
                <a:cubicBezTo>
                  <a:pt x="209" y="132"/>
                  <a:pt x="209" y="132"/>
                  <a:pt x="209" y="132"/>
                </a:cubicBezTo>
                <a:cubicBezTo>
                  <a:pt x="210" y="133"/>
                  <a:pt x="210" y="133"/>
                  <a:pt x="210" y="133"/>
                </a:cubicBezTo>
                <a:cubicBezTo>
                  <a:pt x="218" y="133"/>
                  <a:pt x="228" y="134"/>
                  <a:pt x="236" y="132"/>
                </a:cubicBezTo>
                <a:cubicBezTo>
                  <a:pt x="301" y="133"/>
                  <a:pt x="301" y="133"/>
                  <a:pt x="301" y="133"/>
                </a:cubicBezTo>
                <a:cubicBezTo>
                  <a:pt x="322" y="130"/>
                  <a:pt x="344" y="136"/>
                  <a:pt x="367" y="133"/>
                </a:cubicBezTo>
                <a:cubicBezTo>
                  <a:pt x="378" y="131"/>
                  <a:pt x="389" y="131"/>
                  <a:pt x="399" y="130"/>
                </a:cubicBezTo>
                <a:cubicBezTo>
                  <a:pt x="400" y="128"/>
                  <a:pt x="402" y="129"/>
                  <a:pt x="403" y="128"/>
                </a:cubicBezTo>
                <a:cubicBezTo>
                  <a:pt x="394" y="127"/>
                  <a:pt x="386" y="124"/>
                  <a:pt x="377" y="124"/>
                </a:cubicBezTo>
                <a:cubicBezTo>
                  <a:pt x="383" y="123"/>
                  <a:pt x="388" y="121"/>
                  <a:pt x="393" y="123"/>
                </a:cubicBezTo>
                <a:cubicBezTo>
                  <a:pt x="396" y="121"/>
                  <a:pt x="400" y="121"/>
                  <a:pt x="403" y="121"/>
                </a:cubicBezTo>
                <a:cubicBezTo>
                  <a:pt x="403" y="121"/>
                  <a:pt x="403" y="120"/>
                  <a:pt x="403" y="120"/>
                </a:cubicBezTo>
                <a:cubicBezTo>
                  <a:pt x="400" y="119"/>
                  <a:pt x="395" y="118"/>
                  <a:pt x="392" y="116"/>
                </a:cubicBezTo>
                <a:cubicBezTo>
                  <a:pt x="395" y="114"/>
                  <a:pt x="398" y="117"/>
                  <a:pt x="402" y="116"/>
                </a:cubicBezTo>
                <a:cubicBezTo>
                  <a:pt x="398" y="114"/>
                  <a:pt x="393" y="114"/>
                  <a:pt x="388" y="113"/>
                </a:cubicBezTo>
                <a:cubicBezTo>
                  <a:pt x="387" y="111"/>
                  <a:pt x="387" y="111"/>
                  <a:pt x="387" y="111"/>
                </a:cubicBezTo>
                <a:cubicBezTo>
                  <a:pt x="388" y="109"/>
                  <a:pt x="390" y="112"/>
                  <a:pt x="392" y="111"/>
                </a:cubicBezTo>
                <a:cubicBezTo>
                  <a:pt x="390" y="109"/>
                  <a:pt x="385" y="111"/>
                  <a:pt x="382" y="109"/>
                </a:cubicBezTo>
                <a:cubicBezTo>
                  <a:pt x="389" y="107"/>
                  <a:pt x="396" y="111"/>
                  <a:pt x="402" y="107"/>
                </a:cubicBezTo>
                <a:cubicBezTo>
                  <a:pt x="401" y="106"/>
                  <a:pt x="401" y="106"/>
                  <a:pt x="401" y="106"/>
                </a:cubicBezTo>
                <a:cubicBezTo>
                  <a:pt x="403" y="106"/>
                  <a:pt x="401" y="104"/>
                  <a:pt x="401" y="102"/>
                </a:cubicBezTo>
                <a:cubicBezTo>
                  <a:pt x="399" y="101"/>
                  <a:pt x="403" y="98"/>
                  <a:pt x="400" y="98"/>
                </a:cubicBezTo>
                <a:cubicBezTo>
                  <a:pt x="401" y="97"/>
                  <a:pt x="402" y="97"/>
                  <a:pt x="401" y="95"/>
                </a:cubicBezTo>
                <a:cubicBezTo>
                  <a:pt x="398" y="94"/>
                  <a:pt x="396" y="91"/>
                  <a:pt x="393" y="89"/>
                </a:cubicBezTo>
                <a:cubicBezTo>
                  <a:pt x="400" y="88"/>
                  <a:pt x="400" y="88"/>
                  <a:pt x="400" y="88"/>
                </a:cubicBezTo>
                <a:cubicBezTo>
                  <a:pt x="399" y="86"/>
                  <a:pt x="395" y="87"/>
                  <a:pt x="393" y="85"/>
                </a:cubicBezTo>
                <a:cubicBezTo>
                  <a:pt x="394" y="82"/>
                  <a:pt x="398" y="84"/>
                  <a:pt x="400" y="84"/>
                </a:cubicBezTo>
                <a:cubicBezTo>
                  <a:pt x="398" y="81"/>
                  <a:pt x="395" y="83"/>
                  <a:pt x="393" y="80"/>
                </a:cubicBezTo>
                <a:cubicBezTo>
                  <a:pt x="396" y="79"/>
                  <a:pt x="401" y="81"/>
                  <a:pt x="403" y="78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9" y="72"/>
                  <a:pt x="397" y="71"/>
                  <a:pt x="397" y="69"/>
                </a:cubicBezTo>
                <a:cubicBezTo>
                  <a:pt x="399" y="68"/>
                  <a:pt x="401" y="68"/>
                  <a:pt x="403" y="67"/>
                </a:cubicBezTo>
                <a:cubicBezTo>
                  <a:pt x="401" y="63"/>
                  <a:pt x="405" y="55"/>
                  <a:pt x="400" y="52"/>
                </a:cubicBezTo>
                <a:cubicBezTo>
                  <a:pt x="400" y="51"/>
                  <a:pt x="399" y="50"/>
                  <a:pt x="400" y="49"/>
                </a:cubicBezTo>
                <a:cubicBezTo>
                  <a:pt x="401" y="49"/>
                  <a:pt x="401" y="49"/>
                  <a:pt x="401" y="49"/>
                </a:cubicBezTo>
                <a:cubicBezTo>
                  <a:pt x="397" y="47"/>
                  <a:pt x="397" y="47"/>
                  <a:pt x="397" y="47"/>
                </a:cubicBezTo>
                <a:cubicBezTo>
                  <a:pt x="397" y="43"/>
                  <a:pt x="400" y="45"/>
                  <a:pt x="402" y="44"/>
                </a:cubicBezTo>
                <a:cubicBezTo>
                  <a:pt x="397" y="39"/>
                  <a:pt x="389" y="41"/>
                  <a:pt x="383" y="37"/>
                </a:cubicBezTo>
                <a:cubicBezTo>
                  <a:pt x="391" y="36"/>
                  <a:pt x="399" y="40"/>
                  <a:pt x="407" y="38"/>
                </a:cubicBezTo>
                <a:cubicBezTo>
                  <a:pt x="408" y="34"/>
                  <a:pt x="404" y="34"/>
                  <a:pt x="403" y="31"/>
                </a:cubicBezTo>
                <a:cubicBezTo>
                  <a:pt x="400" y="30"/>
                  <a:pt x="397" y="30"/>
                  <a:pt x="395" y="28"/>
                </a:cubicBezTo>
                <a:cubicBezTo>
                  <a:pt x="398" y="27"/>
                  <a:pt x="403" y="29"/>
                  <a:pt x="406" y="29"/>
                </a:cubicBezTo>
                <a:cubicBezTo>
                  <a:pt x="406" y="29"/>
                  <a:pt x="407" y="29"/>
                  <a:pt x="407" y="28"/>
                </a:cubicBezTo>
                <a:cubicBezTo>
                  <a:pt x="404" y="27"/>
                  <a:pt x="409" y="21"/>
                  <a:pt x="404" y="22"/>
                </a:cubicBezTo>
                <a:cubicBezTo>
                  <a:pt x="405" y="17"/>
                  <a:pt x="402" y="15"/>
                  <a:pt x="399" y="14"/>
                </a:cubicBezTo>
                <a:cubicBezTo>
                  <a:pt x="381" y="10"/>
                  <a:pt x="381" y="10"/>
                  <a:pt x="381" y="10"/>
                </a:cubicBezTo>
                <a:cubicBezTo>
                  <a:pt x="295" y="9"/>
                  <a:pt x="295" y="9"/>
                  <a:pt x="295" y="9"/>
                </a:cubicBezTo>
                <a:cubicBezTo>
                  <a:pt x="272" y="10"/>
                  <a:pt x="249" y="10"/>
                  <a:pt x="228" y="7"/>
                </a:cubicBezTo>
                <a:cubicBezTo>
                  <a:pt x="227" y="6"/>
                  <a:pt x="227" y="6"/>
                  <a:pt x="227" y="6"/>
                </a:cubicBezTo>
                <a:cubicBezTo>
                  <a:pt x="214" y="8"/>
                  <a:pt x="203" y="0"/>
                  <a:pt x="191" y="6"/>
                </a:cubicBezTo>
                <a:cubicBezTo>
                  <a:pt x="192" y="6"/>
                  <a:pt x="192" y="6"/>
                  <a:pt x="192" y="6"/>
                </a:cubicBezTo>
                <a:cubicBezTo>
                  <a:pt x="191" y="7"/>
                  <a:pt x="191" y="7"/>
                  <a:pt x="191" y="7"/>
                </a:cubicBezTo>
                <a:cubicBezTo>
                  <a:pt x="179" y="6"/>
                  <a:pt x="167" y="4"/>
                  <a:pt x="154" y="5"/>
                </a:cubicBezTo>
                <a:cubicBezTo>
                  <a:pt x="146" y="5"/>
                  <a:pt x="137" y="7"/>
                  <a:pt x="128" y="6"/>
                </a:cubicBezTo>
                <a:cubicBezTo>
                  <a:pt x="125" y="4"/>
                  <a:pt x="120" y="3"/>
                  <a:pt x="116" y="3"/>
                </a:cubicBezTo>
                <a:cubicBezTo>
                  <a:pt x="111" y="2"/>
                  <a:pt x="106" y="2"/>
                  <a:pt x="101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97" y="9"/>
                  <a:pt x="93" y="0"/>
                  <a:pt x="86" y="4"/>
                </a:cubicBezTo>
                <a:cubicBezTo>
                  <a:pt x="84" y="5"/>
                  <a:pt x="84" y="5"/>
                  <a:pt x="84" y="5"/>
                </a:cubicBezTo>
                <a:cubicBezTo>
                  <a:pt x="88" y="8"/>
                  <a:pt x="94" y="6"/>
                  <a:pt x="98" y="8"/>
                </a:cubicBezTo>
                <a:cubicBezTo>
                  <a:pt x="74" y="7"/>
                  <a:pt x="49" y="10"/>
                  <a:pt x="25" y="13"/>
                </a:cubicBezTo>
                <a:cubicBezTo>
                  <a:pt x="17" y="13"/>
                  <a:pt x="7" y="14"/>
                  <a:pt x="2" y="22"/>
                </a:cubicBezTo>
                <a:cubicBezTo>
                  <a:pt x="4" y="23"/>
                  <a:pt x="6" y="20"/>
                  <a:pt x="8" y="23"/>
                </a:cubicBezTo>
                <a:cubicBezTo>
                  <a:pt x="7" y="27"/>
                  <a:pt x="2" y="25"/>
                  <a:pt x="3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2" y="34"/>
                  <a:pt x="7" y="30"/>
                  <a:pt x="9" y="34"/>
                </a:cubicBezTo>
                <a:cubicBezTo>
                  <a:pt x="7" y="36"/>
                  <a:pt x="4" y="34"/>
                  <a:pt x="1" y="36"/>
                </a:cubicBezTo>
                <a:close/>
                <a:moveTo>
                  <a:pt x="372" y="36"/>
                </a:moveTo>
                <a:cubicBezTo>
                  <a:pt x="372" y="35"/>
                  <a:pt x="372" y="35"/>
                  <a:pt x="372" y="35"/>
                </a:cubicBezTo>
                <a:cubicBezTo>
                  <a:pt x="374" y="36"/>
                  <a:pt x="376" y="36"/>
                  <a:pt x="379" y="36"/>
                </a:cubicBezTo>
                <a:cubicBezTo>
                  <a:pt x="380" y="38"/>
                  <a:pt x="382" y="38"/>
                  <a:pt x="383" y="38"/>
                </a:cubicBezTo>
                <a:cubicBezTo>
                  <a:pt x="379" y="38"/>
                  <a:pt x="375" y="38"/>
                  <a:pt x="372" y="36"/>
                </a:cubicBezTo>
                <a:close/>
                <a:moveTo>
                  <a:pt x="360" y="14"/>
                </a:moveTo>
                <a:cubicBezTo>
                  <a:pt x="373" y="14"/>
                  <a:pt x="373" y="14"/>
                  <a:pt x="373" y="14"/>
                </a:cubicBezTo>
                <a:cubicBezTo>
                  <a:pt x="383" y="15"/>
                  <a:pt x="383" y="15"/>
                  <a:pt x="383" y="15"/>
                </a:cubicBezTo>
                <a:lnTo>
                  <a:pt x="360" y="14"/>
                </a:lnTo>
                <a:close/>
                <a:moveTo>
                  <a:pt x="315" y="47"/>
                </a:moveTo>
                <a:cubicBezTo>
                  <a:pt x="336" y="47"/>
                  <a:pt x="336" y="47"/>
                  <a:pt x="336" y="47"/>
                </a:cubicBezTo>
                <a:cubicBezTo>
                  <a:pt x="343" y="46"/>
                  <a:pt x="350" y="46"/>
                  <a:pt x="358" y="46"/>
                </a:cubicBezTo>
                <a:cubicBezTo>
                  <a:pt x="336" y="47"/>
                  <a:pt x="336" y="47"/>
                  <a:pt x="336" y="47"/>
                </a:cubicBezTo>
                <a:cubicBezTo>
                  <a:pt x="329" y="47"/>
                  <a:pt x="322" y="47"/>
                  <a:pt x="315" y="47"/>
                </a:cubicBezTo>
                <a:close/>
                <a:moveTo>
                  <a:pt x="107" y="7"/>
                </a:moveTo>
                <a:cubicBezTo>
                  <a:pt x="108" y="6"/>
                  <a:pt x="109" y="7"/>
                  <a:pt x="110" y="8"/>
                </a:cubicBezTo>
                <a:cubicBezTo>
                  <a:pt x="107" y="8"/>
                  <a:pt x="107" y="8"/>
                  <a:pt x="107" y="8"/>
                </a:cubicBezTo>
                <a:lnTo>
                  <a:pt x="107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单元 中华民族的抗日战争</a:t>
            </a:r>
            <a:r>
              <a:rPr lang="en-US" altLang="zh-CN" sz="2400" b="1" dirty="0">
                <a:solidFill>
                  <a:schemeClr val="bg1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C000"/>
                </a:solidFill>
                <a:latin typeface="腾祥嘉丽准粗圆简" panose="01010104010101010101" pitchFamily="2" charset="-122"/>
                <a:ea typeface="腾祥嘉丽准粗圆简" panose="01010104010101010101" pitchFamily="2" charset="-122"/>
              </a:rPr>
              <a:t>知识框架</a:t>
            </a:r>
            <a:endParaRPr lang="en-US" altLang="zh-CN" sz="2400" b="1" dirty="0">
              <a:solidFill>
                <a:srgbClr val="FFC000"/>
              </a:solidFill>
              <a:latin typeface="腾祥嘉丽准粗圆简" panose="01010104010101010101" pitchFamily="2" charset="-122"/>
              <a:ea typeface="腾祥嘉丽准粗圆简" panose="0101010401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4669" y="1642203"/>
            <a:ext cx="2639449" cy="7298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年前的北京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4669" y="3580551"/>
            <a:ext cx="2639447" cy="7298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年前的上海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4670" y="5465440"/>
            <a:ext cx="2639446" cy="7298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83</a:t>
            </a:r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年前的南京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3" y="1284583"/>
            <a:ext cx="2207728" cy="1552000"/>
          </a:xfrm>
          <a:prstGeom prst="ellipse">
            <a:avLst/>
          </a:prstGeom>
          <a:ln w="5715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1" y="3169472"/>
            <a:ext cx="2207729" cy="1552000"/>
          </a:xfrm>
          <a:prstGeom prst="ellipse">
            <a:avLst/>
          </a:prstGeom>
          <a:ln w="76200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1" y="5054362"/>
            <a:ext cx="2207729" cy="1551999"/>
          </a:xfrm>
          <a:prstGeom prst="ellipse">
            <a:avLst/>
          </a:prstGeom>
          <a:ln w="76200">
            <a:noFill/>
          </a:ln>
        </p:spPr>
      </p:pic>
      <p:sp>
        <p:nvSpPr>
          <p:cNvPr id="10" name="矩形 9"/>
          <p:cNvSpPr/>
          <p:nvPr/>
        </p:nvSpPr>
        <p:spPr>
          <a:xfrm>
            <a:off x="289632" y="6471169"/>
            <a:ext cx="2775037" cy="44566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日军从中华门进入南京城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5952" y="4363448"/>
            <a:ext cx="2029025" cy="44566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被日军炸毁的上海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2791" y="2473970"/>
            <a:ext cx="2335345" cy="44566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日军踏上北平卢沟桥</a:t>
            </a:r>
            <a:endParaRPr lang="zh-CN" altLang="en-US" dirty="0"/>
          </a:p>
        </p:txBody>
      </p:sp>
      <p:sp>
        <p:nvSpPr>
          <p:cNvPr id="13" name="左中括号 12"/>
          <p:cNvSpPr/>
          <p:nvPr/>
        </p:nvSpPr>
        <p:spPr>
          <a:xfrm>
            <a:off x="5889172" y="1152594"/>
            <a:ext cx="206828" cy="1709057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92586" y="1277282"/>
            <a:ext cx="1747157" cy="4426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七七事变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92586" y="2335321"/>
            <a:ext cx="3739243" cy="4426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抗日民族统一战线的建立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16" name="爆炸形: 8 pt  15"/>
          <p:cNvSpPr/>
          <p:nvPr/>
        </p:nvSpPr>
        <p:spPr>
          <a:xfrm>
            <a:off x="8011886" y="510826"/>
            <a:ext cx="2743200" cy="1793963"/>
          </a:xfrm>
          <a:prstGeom prst="irregularSeal1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濑户淘气黑体-闪" panose="02020300000000000000" pitchFamily="18" charset="-122"/>
                <a:ea typeface="二字元濑户淘气黑体-闪" panose="02020300000000000000" pitchFamily="18" charset="-122"/>
              </a:rPr>
              <a:t>全民族抗战开始</a:t>
            </a:r>
            <a:endParaRPr lang="zh-CN" altLang="en-US" sz="2000" dirty="0">
              <a:solidFill>
                <a:srgbClr val="C00000"/>
              </a:solidFill>
              <a:latin typeface="二字元濑户淘气黑体-闪" panose="02020300000000000000" pitchFamily="18" charset="-122"/>
              <a:ea typeface="二字元濑户淘气黑体-闪" panose="02020300000000000000" pitchFamily="18" charset="-122"/>
            </a:endParaRPr>
          </a:p>
        </p:txBody>
      </p:sp>
      <p:sp>
        <p:nvSpPr>
          <p:cNvPr id="17" name="爆炸形: 8 pt  16"/>
          <p:cNvSpPr/>
          <p:nvPr/>
        </p:nvSpPr>
        <p:spPr>
          <a:xfrm>
            <a:off x="9792039" y="1822673"/>
            <a:ext cx="2639447" cy="1709057"/>
          </a:xfrm>
          <a:prstGeom prst="irregularSeal1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濑户淘气黑体-闪" panose="02020300000000000000" pitchFamily="18" charset="-122"/>
                <a:ea typeface="二字元濑户淘气黑体-闪" panose="02020300000000000000" pitchFamily="18" charset="-122"/>
              </a:rPr>
              <a:t>第二次国共合作标志</a:t>
            </a:r>
            <a:endParaRPr lang="zh-CN" altLang="en-US" sz="2000" dirty="0">
              <a:solidFill>
                <a:srgbClr val="C00000"/>
              </a:solidFill>
              <a:latin typeface="二字元濑户淘气黑体-闪" panose="02020300000000000000" pitchFamily="18" charset="-122"/>
              <a:ea typeface="二字元濑户淘气黑体-闪" panose="02020300000000000000" pitchFamily="18" charset="-122"/>
            </a:endParaRPr>
          </a:p>
        </p:txBody>
      </p:sp>
      <p:sp>
        <p:nvSpPr>
          <p:cNvPr id="19" name="左中括号 18"/>
          <p:cNvSpPr/>
          <p:nvPr/>
        </p:nvSpPr>
        <p:spPr>
          <a:xfrm>
            <a:off x="5937729" y="3431767"/>
            <a:ext cx="109714" cy="10274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15050" y="3724140"/>
            <a:ext cx="1747157" cy="4426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淞沪会战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1" name="左中括号 20"/>
          <p:cNvSpPr/>
          <p:nvPr/>
        </p:nvSpPr>
        <p:spPr>
          <a:xfrm>
            <a:off x="5895044" y="5316656"/>
            <a:ext cx="109714" cy="10274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115050" y="5609029"/>
            <a:ext cx="1747157" cy="4426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二字元煜臣拙宋简" panose="02010604000000000000" pitchFamily="2" charset="-122"/>
                <a:ea typeface="二字元煜臣拙宋简" panose="02010604000000000000" pitchFamily="2" charset="-122"/>
              </a:rPr>
              <a:t>南京大屠杀</a:t>
            </a:r>
            <a:endParaRPr lang="zh-CN" altLang="en-US" sz="2400" dirty="0">
              <a:solidFill>
                <a:schemeClr val="bg1"/>
              </a:solidFill>
              <a:latin typeface="二字元煜臣拙宋简" panose="02010604000000000000" pitchFamily="2" charset="-122"/>
              <a:ea typeface="二字元煜臣拙宋简" panose="02010604000000000000" pitchFamily="2" charset="-122"/>
            </a:endParaRPr>
          </a:p>
        </p:txBody>
      </p:sp>
      <p:sp>
        <p:nvSpPr>
          <p:cNvPr id="23" name="爆炸形: 8 pt  22"/>
          <p:cNvSpPr/>
          <p:nvPr/>
        </p:nvSpPr>
        <p:spPr>
          <a:xfrm>
            <a:off x="7862207" y="3034940"/>
            <a:ext cx="3072324" cy="2263724"/>
          </a:xfrm>
          <a:prstGeom prst="irregularSeal1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二字元濑户淘气黑体-闪" panose="02020300000000000000" pitchFamily="18" charset="-122"/>
                <a:ea typeface="二字元濑户淘气黑体-闪" panose="02020300000000000000" pitchFamily="18" charset="-122"/>
              </a:rPr>
              <a:t>破灭日本三个月灭亡中国的迷梦</a:t>
            </a:r>
            <a:endParaRPr lang="zh-CN" altLang="en-US" sz="2000" dirty="0">
              <a:solidFill>
                <a:srgbClr val="C00000"/>
              </a:solidFill>
              <a:latin typeface="二字元濑户淘气黑体-闪" panose="02020300000000000000" pitchFamily="18" charset="-122"/>
              <a:ea typeface="二字元濑户淘气黑体-闪" panose="02020300000000000000" pitchFamily="18" charset="-122"/>
            </a:endParaRPr>
          </a:p>
        </p:txBody>
      </p:sp>
      <p:sp>
        <p:nvSpPr>
          <p:cNvPr id="24" name="爆炸形: 8 pt  23"/>
          <p:cNvSpPr/>
          <p:nvPr/>
        </p:nvSpPr>
        <p:spPr>
          <a:xfrm>
            <a:off x="8281478" y="5139070"/>
            <a:ext cx="2207729" cy="1709057"/>
          </a:xfrm>
          <a:prstGeom prst="irregularSeal1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二字元濑户淘气黑体-闪" panose="02020300000000000000" pitchFamily="18" charset="-122"/>
                <a:ea typeface="二字元濑户淘气黑体-闪" panose="02020300000000000000" pitchFamily="18" charset="-122"/>
              </a:rPr>
              <a:t>30</a:t>
            </a:r>
            <a:r>
              <a:rPr lang="zh-CN" altLang="en-US" sz="2000" dirty="0">
                <a:solidFill>
                  <a:srgbClr val="C00000"/>
                </a:solidFill>
                <a:latin typeface="二字元濑户淘气黑体-闪" panose="02020300000000000000" pitchFamily="18" charset="-122"/>
                <a:ea typeface="二字元濑户淘气黑体-闪" panose="02020300000000000000" pitchFamily="18" charset="-122"/>
              </a:rPr>
              <a:t>万人以上</a:t>
            </a:r>
            <a:endParaRPr lang="zh-CN" altLang="en-US" sz="2000" dirty="0">
              <a:solidFill>
                <a:srgbClr val="C00000"/>
              </a:solidFill>
              <a:latin typeface="二字元濑户淘气黑体-闪" panose="02020300000000000000" pitchFamily="18" charset="-122"/>
              <a:ea typeface="二字元濑户淘气黑体-闪" panose="02020300000000000000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18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18"/>
  <p:tag name="KSO_WM_TEMPLATE_THUMBS_INDEX" val="1、1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18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58*333"/>
  <p:tag name="KSO_WM_DIAGRAM_GROUP_CODE" val="l1-1"/>
  <p:tag name="KSO_WM_UNIT_TYPE" val="l_h_d"/>
  <p:tag name="KSO_WM_UNIT_INDEX" val="1_2_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407*355"/>
  <p:tag name="KSO_WM_DIAGRAM_GROUP_CODE" val="l1-1"/>
  <p:tag name="KSO_WM_UNIT_TYPE" val="l_h_d"/>
  <p:tag name="KSO_WM_UNIT_INDEX" val="1_3_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533*424"/>
  <p:tag name="KSO_WM_DIAGRAM_GROUP_CODE" val="l1-1"/>
  <p:tag name="KSO_WM_UNIT_TYPE" val="l_h_d"/>
  <p:tag name="KSO_WM_UNIT_INDEX" val="1_1_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d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VALUE" val="734*482"/>
  <p:tag name="KSO_WM_DIAGRAM_GROUP_CODE" val="l1-1"/>
  <p:tag name="KSO_WM_UNIT_TYPE" val="l_h_d"/>
  <p:tag name="KSO_WM_UNIT_INDEX" val="1_4_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4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5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6"/>
  <p:tag name="KSO_WM_DIAGRAM_GROUP_CODE" val="l1-1"/>
  <p:tag name="KSO_WM_UNIT_TYPE" val="a"/>
  <p:tag name="KSO_WM_UNIT_INDEX" val="1"/>
  <p:tag name="KSO_WM_UNIT_TEXT_FILL_FORE_SCHEMECOLOR_INDEX" val="16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2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3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3_1"/>
  <p:tag name="KSO_WM_UNIT_PRESET_TEXT" val="添加标题"/>
  <p:tag name="KSO_WM_UNIT_VALUE" val="4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SLIDE_ID" val="custom20200918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custom"/>
  <p:tag name="KSO_WM_TEMPLATE_INDEX" val="20200918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6*r_i*1_1"/>
  <p:tag name="KSO_WM_TEMPLATE_CATEGORY" val="custom"/>
  <p:tag name="KSO_WM_TEMPLATE_INDEX" val="20200918"/>
  <p:tag name="KSO_WM_UNIT_LAYERLEVEL" val="1_1"/>
  <p:tag name="KSO_WM_TAG_VERSION" val="1.0"/>
  <p:tag name="KSO_WM_BEAUTIFY_FLAG" val="#wm#"/>
  <p:tag name="KSO_WM_DIAGRAM_GROUP_CODE" val="r1-1"/>
  <p:tag name="KSO_WM_UNIT_TYPE" val="r_i"/>
  <p:tag name="KSO_WM_UNIT_INDEX" val="1_1"/>
  <p:tag name="KSO_WM_UNIT_DIAGRAM_CONTRAST_TITLE_CNT" val="0"/>
  <p:tag name="KSO_WM_UNIT_DIAGRAM_DIMENSION_TITLE_CNT" val="0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DIAGRAM_GROUP_CODE" val="l1-2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2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l1-2"/>
  <p:tag name="KSO_WM_UNIT_TYPE" val="a"/>
  <p:tag name="KSO_WM_UNIT_INDEX" val="1"/>
  <p:tag name="KSO_WM_UNIT_TEXT_FILL_FORE_SCHEMECOLOR_INDEX" val="14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2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l1-2"/>
  <p:tag name="KSO_WM_UNIT_TYPE" val="a"/>
  <p:tag name="KSO_WM_UNIT_INDEX" val="1"/>
  <p:tag name="KSO_WM_UNIT_TEXT_FILL_FORE_SCHEMECOLOR_INDEX" val="14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2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l1-2"/>
  <p:tag name="KSO_WM_UNIT_TYPE" val="a"/>
  <p:tag name="KSO_WM_UNIT_INDEX" val="1"/>
  <p:tag name="KSO_WM_UNIT_TEXT_FILL_FORE_SCHEMECOLOR_INDEX" val="14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2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l1-2"/>
  <p:tag name="KSO_WM_UNIT_TYPE" val="a"/>
  <p:tag name="KSO_WM_UNIT_INDEX" val="1"/>
  <p:tag name="KSO_WM_UNIT_TEXT_FILL_FORE_SCHEMECOLOR_INDEX" val="14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2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l1-2"/>
  <p:tag name="KSO_WM_UNIT_TYPE" val="a"/>
  <p:tag name="KSO_WM_UNIT_INDEX" val="1"/>
  <p:tag name="KSO_WM_UNIT_TEXT_FILL_FORE_SCHEMECOLOR_INDEX" val="14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1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d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VALUE" val="1341*974"/>
  <p:tag name="KSO_WM_DIAGRAM_GROUP_CODE" val="l1-6"/>
  <p:tag name="KSO_WM_UNIT_TYPE" val="d"/>
  <p:tag name="KSO_WM_UNIT_INDEX" val="1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1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i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6"/>
  <p:tag name="KSO_WM_UNIT_TYPE" val="l_h_i"/>
  <p:tag name="KSO_WM_UNIT_INDEX" val="1_2_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3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4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5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5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6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6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7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7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8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9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10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a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DIAGRAM_GROUP_CODE" val="l1-6"/>
  <p:tag name="KSO_WM_UNIT_TYPE" val="a"/>
  <p:tag name="KSO_WM_UNIT_INDEX" val="1"/>
  <p:tag name="KSO_WM_UNIT_PRESET_TEXT" val="添加标题"/>
  <p:tag name="KSO_WM_UNIT_TEXT_FILL_FORE_SCHEMECOLOR_INDEX" val="14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l_h_f*1_2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60"/>
  <p:tag name="KSO_WM_DIAGRAM_GROUP_CODE" val="l1-6"/>
  <p:tag name="KSO_WM_UNIT_TYPE" val="l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SLIDE_ID" val="custom20200918_11"/>
  <p:tag name="KSO_WM_TEMPLATE_SUBCATEGORY" val="0"/>
  <p:tag name="KSO_WM_SLIDE_ITEM_CNT" val="2"/>
  <p:tag name="KSO_WM_SLIDE_INDEX" val="11"/>
  <p:tag name="KSO_WM_TAG_VERSION" val="1.0"/>
  <p:tag name="KSO_WM_BEAUTIFY_FLAG" val="#wm#"/>
  <p:tag name="KSO_WM_TEMPLATE_CATEGORY" val="custom"/>
  <p:tag name="KSO_WM_TEMPLATE_INDEX" val="20200918"/>
  <p:tag name="KSO_WM_SLIDE_TYPE" val="text"/>
  <p:tag name="KSO_WM_SLIDE_SUBTYPE" val="diag"/>
  <p:tag name="KSO_WM_SLIDE_SIZE" val="638.131*219.386"/>
  <p:tag name="KSO_WM_SLIDE_POSITION" val="138.45*122.119"/>
  <p:tag name="KSO_WM_DIAGRAM_GROUP_CODE" val="l1-6"/>
  <p:tag name="KSO_WM_SLIDE_DIAGTYPE" val="l"/>
  <p:tag name="KSO_WM_SLIDE_LAYOUT" val="a_d_l"/>
  <p:tag name="KSO_WM_SLIDE_LAYOUT_CNT" val="1_1_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3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i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2*l_h_f*1_4_1"/>
  <p:tag name="KSO_WM_TEMPLATE_CATEGORY" val="custom"/>
  <p:tag name="KSO_WM_TEMPLATE_INDEX" val="20200918"/>
  <p:tag name="KSO_WM_UNIT_LAYERLEVEL" val="1_1_1"/>
  <p:tag name="KSO_WM_TAG_VERSION" val="1.0"/>
  <p:tag name="KSO_WM_BEAUTIFY_FLAG" val="#wm#"/>
  <p:tag name="KSO_WM_UNIT_NOCLEAR" val="0"/>
  <p:tag name="KSO_WM_DIAGRAM_GROUP_CODE" val="l1-1"/>
  <p:tag name="KSO_WM_UNIT_TYPE" val="l_h_f"/>
  <p:tag name="KSO_WM_UNIT_INDEX" val="1_4_1"/>
  <p:tag name="KSO_WM_UNIT_PRESET_TEXT" val="添加标题"/>
  <p:tag name="KSO_WM_UNIT_VALUE" val="5"/>
  <p:tag name="KSO_WM_UNIT_TEXT_FILL_FORE_SCHEMECOLOR_INDEX" val="14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5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3"/>
  <p:tag name="KSO_WM_UNIT_TYPE" val="i"/>
  <p:tag name="KSO_WM_UNIT_INDEX" val="9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8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8"/>
  <p:tag name="KSO_WM_UNIT_USESOURCEFORMAT_APPLY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9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9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0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0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4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4"/>
  <p:tag name="KSO_WM_UNIT_USESOURCEFORMAT_APPLY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4*i*13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3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918_11*i*2"/>
  <p:tag name="KSO_WM_TEMPLATE_CATEGORY" val="custom"/>
  <p:tag name="KSO_WM_TEMPLATE_INDEX" val="20200918"/>
  <p:tag name="KSO_WM_UNIT_LAYERLEVEL" val="1"/>
  <p:tag name="KSO_WM_TAG_VERSION" val="1.0"/>
  <p:tag name="KSO_WM_BEAUTIFY_FLAG" val="#wm#"/>
  <p:tag name="KSO_WM_DIAGRAM_GROUP_CODE" val="l1-6"/>
  <p:tag name="KSO_WM_UNIT_TYPE" val="i"/>
  <p:tag name="KSO_WM_UNIT_INDEX" val="2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7426</Words>
  <Application>WPS 演示</Application>
  <PresentationFormat>宽屏</PresentationFormat>
  <Paragraphs>968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二字元煜臣拙宋简</vt:lpstr>
      <vt:lpstr>腾祥嘉丽准粗圆简</vt:lpstr>
      <vt:lpstr>潮字社国风冉宋简-闪</vt:lpstr>
      <vt:lpstr>Aa语文老师的字 (非商业使用)</vt:lpstr>
      <vt:lpstr>二字元濑户淘气黑体-闪</vt:lpstr>
      <vt:lpstr>Arial Unicode MS</vt:lpstr>
      <vt:lpstr>Calibri</vt:lpstr>
      <vt:lpstr>Times New Roman</vt:lpstr>
      <vt:lpstr>Calibri Light</vt:lpstr>
      <vt:lpstr>微软雅黑 Light</vt:lpstr>
      <vt:lpstr>Open Sans</vt:lpstr>
      <vt:lpstr>Segoe Print</vt:lpstr>
      <vt:lpstr>Gill Sans</vt:lpstr>
      <vt:lpstr>华文楷体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acer</dc:creator>
  <cp:lastModifiedBy>小利</cp:lastModifiedBy>
  <cp:revision>546</cp:revision>
  <dcterms:created xsi:type="dcterms:W3CDTF">2019-06-19T02:08:00Z</dcterms:created>
  <dcterms:modified xsi:type="dcterms:W3CDTF">2021-12-15T02:13:34Z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22741FDD6DD3464C9CCCCD9369F6EBAC</vt:lpwstr>
  </property>
</Properties>
</file>